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8" r:id="rId2"/>
    <p:sldId id="299" r:id="rId3"/>
    <p:sldId id="259" r:id="rId4"/>
    <p:sldId id="260" r:id="rId5"/>
    <p:sldId id="262" r:id="rId6"/>
    <p:sldId id="264" r:id="rId7"/>
    <p:sldId id="274" r:id="rId8"/>
    <p:sldId id="268" r:id="rId9"/>
    <p:sldId id="266" r:id="rId10"/>
    <p:sldId id="265" r:id="rId11"/>
    <p:sldId id="289" r:id="rId12"/>
    <p:sldId id="291" r:id="rId13"/>
    <p:sldId id="295" r:id="rId14"/>
    <p:sldId id="300" r:id="rId15"/>
    <p:sldId id="296" r:id="rId16"/>
    <p:sldId id="261" r:id="rId17"/>
    <p:sldId id="302" r:id="rId18"/>
    <p:sldId id="275" r:id="rId19"/>
    <p:sldId id="256" r:id="rId20"/>
    <p:sldId id="269" r:id="rId21"/>
    <p:sldId id="257" r:id="rId22"/>
    <p:sldId id="276" r:id="rId23"/>
    <p:sldId id="277" r:id="rId24"/>
    <p:sldId id="270" r:id="rId25"/>
    <p:sldId id="288" r:id="rId26"/>
    <p:sldId id="281" r:id="rId27"/>
    <p:sldId id="287" r:id="rId28"/>
    <p:sldId id="272" r:id="rId29"/>
    <p:sldId id="273" r:id="rId30"/>
    <p:sldId id="271" r:id="rId31"/>
    <p:sldId id="282" r:id="rId32"/>
    <p:sldId id="283" r:id="rId33"/>
    <p:sldId id="286" r:id="rId34"/>
    <p:sldId id="285" r:id="rId35"/>
    <p:sldId id="284" r:id="rId36"/>
    <p:sldId id="294" r:id="rId37"/>
    <p:sldId id="303"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9" d="100"/>
          <a:sy n="59" d="100"/>
        </p:scale>
        <p:origin x="-1686" y="-2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22.04.2020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22.04.2020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22.04.2020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22.04.2020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2.pn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10.xml.rels><?xml version="1.0" encoding="UTF-8" standalone="yes" ?><Relationships xmlns="http://schemas.openxmlformats.org/package/2006/relationships"><Relationship Id="rId3" Target="http://www.gorod.gatchina.biz/dll_9104607" TargetMode="External" Type="http://schemas.openxmlformats.org/officeDocument/2006/relationships/hyperlink"/><Relationship Id="rId2" Target="../media/image1.jpeg" Type="http://schemas.openxmlformats.org/officeDocument/2006/relationships/image"/><Relationship Id="rId1" Target="../slideLayouts/slideLayout2.xml" Type="http://schemas.openxmlformats.org/officeDocument/2006/relationships/slideLayout"/><Relationship Id="rId5" Target="http://base.garant.ru/1518352/" TargetMode="External" Type="http://schemas.openxmlformats.org/officeDocument/2006/relationships/hyperlink"/><Relationship Id="rId4" Target="http://www.redstar.ru/2010/01/26_01/4_03.html" TargetMode="External" Type="http://schemas.openxmlformats.org/officeDocument/2006/relationships/hyperlink"/></Relationships>
</file>

<file path=ppt/slides/_rels/slide11.xml.rels><?xml version="1.0" encoding="UTF-8" standalone="yes" ?><Relationships xmlns="http://schemas.openxmlformats.org/package/2006/relationships"><Relationship Id="rId3" Target="../media/image11.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12.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5" Target="../media/image13.jpeg" Type="http://schemas.openxmlformats.org/officeDocument/2006/relationships/image"/><Relationship Id="rId4" Target="https://osssr.ru/wp-content/uploads/2019/02/2-54.jpg" TargetMode="External" Type="http://schemas.openxmlformats.org/officeDocument/2006/relationships/hyperlink"/></Relationships>
</file>

<file path=ppt/slides/_rels/slide13.xml.rels><?xml version="1.0" encoding="UTF-8" standalone="yes" ?><Relationships xmlns="http://schemas.openxmlformats.org/package/2006/relationships"><Relationship Id="rId3" Target="../media/image1.jpeg" Type="http://schemas.openxmlformats.org/officeDocument/2006/relationships/image"/><Relationship Id="rId2" Target="../media/image14.jpeg" Type="http://schemas.openxmlformats.org/officeDocument/2006/relationships/image"/><Relationship Id="rId1" Target="../slideLayouts/slideLayout2.xml" Type="http://schemas.openxmlformats.org/officeDocument/2006/relationships/slideLayout"/><Relationship Id="rId5" Target="../media/image16.jpeg" Type="http://schemas.openxmlformats.org/officeDocument/2006/relationships/image"/><Relationship Id="rId4" Target="../media/image15.jpeg" Type="http://schemas.openxmlformats.org/officeDocument/2006/relationships/image"/></Relationships>
</file>

<file path=ppt/slides/_rels/slide14.xml.rels><?xml version="1.0" encoding="UTF-8" standalone="yes" ?><Relationships xmlns="http://schemas.openxmlformats.org/package/2006/relationships"><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17.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20.jpeg" Type="http://schemas.openxmlformats.org/officeDocument/2006/relationships/image"/><Relationship Id="rId5" Target="../media/image19.jpeg" Type="http://schemas.openxmlformats.org/officeDocument/2006/relationships/image"/><Relationship Id="rId4" Target="../media/image18.jpeg" Type="http://schemas.openxmlformats.org/officeDocument/2006/relationships/image"/></Relationships>
</file>

<file path=ppt/slides/_rels/slide16.xml.rels><?xml version="1.0" encoding="UTF-8" standalone="yes" ?><Relationships xmlns="http://schemas.openxmlformats.org/package/2006/relationships"><Relationship Id="rId3" Target="../media/image21.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5" Target="../media/image23.jpeg" Type="http://schemas.openxmlformats.org/officeDocument/2006/relationships/image"/><Relationship Id="rId4" Target="../media/image22.jpeg" Type="http://schemas.openxmlformats.org/officeDocument/2006/relationships/image"/></Relationships>
</file>

<file path=ppt/slides/_rels/slide17.xml.rels><?xml version="1.0" encoding="UTF-8" standalone="yes" ?><Relationships xmlns="http://schemas.openxmlformats.org/package/2006/relationships"><Relationship Id="rId3" Target="../media/image2.pn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24.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25.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s>
</file>

<file path=ppt/slides/_rels/slide2.xml.rels><?xml version="1.0" encoding="UTF-8" standalone="yes" ?><Relationships xmlns="http://schemas.openxmlformats.org/package/2006/relationships"><Relationship Id="rId3" Target="../media/image3.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4" Target="../media/image4.jpeg" Type="http://schemas.openxmlformats.org/officeDocument/2006/relationships/image"/></Relationships>
</file>

<file path=ppt/slides/_rels/slide20.xml.rels><?xml version="1.0" encoding="UTF-8" standalone="yes" ?><Relationships xmlns="http://schemas.openxmlformats.org/package/2006/relationships"><Relationship Id="rId3" Target="../media/image2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5" Target="../media/image28.jpeg" Type="http://schemas.openxmlformats.org/officeDocument/2006/relationships/image"/><Relationship Id="rId4" Target="../media/image27.jpeg" Type="http://schemas.openxmlformats.org/officeDocument/2006/relationships/image"/></Relationships>
</file>

<file path=ppt/slides/_rels/slide21.xml.rels><?xml version="1.0" encoding="UTF-8" standalone="yes" ?><Relationships xmlns="http://schemas.openxmlformats.org/package/2006/relationships"><Relationship Id="rId3" Target="../media/image29.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22.xml.rels><?xml version="1.0" encoding="UTF-8" standalone="yes" ?><Relationships xmlns="http://schemas.openxmlformats.org/package/2006/relationships"><Relationship Id="rId3" Target="../media/image30.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23.xml.rels><?xml version="1.0" encoding="UTF-8" standalone="yes" ?><Relationships xmlns="http://schemas.openxmlformats.org/package/2006/relationships"><Relationship Id="rId3" Target="../media/image31.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3" Target="../media/image32.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25.xml.rels><?xml version="1.0" encoding="UTF-8" standalone="yes" ?><Relationships xmlns="http://schemas.openxmlformats.org/package/2006/relationships"><Relationship Id="rId3" Target="../media/image33.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4" Target="../media/image34.jpeg" Type="http://schemas.openxmlformats.org/officeDocument/2006/relationships/image"/></Relationships>
</file>

<file path=ppt/slides/_rels/slide26.xml.rels><?xml version="1.0" encoding="UTF-8" standalone="yes" ?><Relationships xmlns="http://schemas.openxmlformats.org/package/2006/relationships"><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27.xml.rels><?xml version="1.0" encoding="UTF-8" standalone="yes" ?><Relationships xmlns="http://schemas.openxmlformats.org/package/2006/relationships"><Relationship Id="rId3" Target="../media/image35.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28.xml.rels><?xml version="1.0" encoding="UTF-8" standalone="yes" ?><Relationships xmlns="http://schemas.openxmlformats.org/package/2006/relationships"><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29.xml.rels><?xml version="1.0" encoding="UTF-8" standalone="yes" ?><Relationships xmlns="http://schemas.openxmlformats.org/package/2006/relationships"><Relationship Id="rId3" Target="../media/image36.pn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3" Target="../media/image5.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30.xml.rels><?xml version="1.0" encoding="UTF-8" standalone="yes" ?><Relationships xmlns="http://schemas.openxmlformats.org/package/2006/relationships"><Relationship Id="rId3" Target="../media/image37.pn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31.xml.rels><?xml version="1.0" encoding="UTF-8" standalone="yes" ?><Relationships xmlns="http://schemas.openxmlformats.org/package/2006/relationships"><Relationship Id="rId3" Target="../media/image38.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41.jpeg" Type="http://schemas.openxmlformats.org/officeDocument/2006/relationships/image"/><Relationship Id="rId5" Target="../media/image40.jpeg" Type="http://schemas.openxmlformats.org/officeDocument/2006/relationships/image"/><Relationship Id="rId4" Target="../media/image39.jpeg" Type="http://schemas.openxmlformats.org/officeDocument/2006/relationships/image"/></Relationships>
</file>

<file path=ppt/slides/_rels/slide32.xml.rels><?xml version="1.0" encoding="UTF-8" standalone="yes" ?><Relationships xmlns="http://schemas.openxmlformats.org/package/2006/relationships"><Relationship Id="rId3" Target="../media/image42.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4" Target="../media/image43.jpeg" Type="http://schemas.openxmlformats.org/officeDocument/2006/relationships/image"/></Relationships>
</file>

<file path=ppt/slides/_rels/slide33.xml.rels><?xml version="1.0" encoding="UTF-8" standalone="yes" ?><Relationships xmlns="http://schemas.openxmlformats.org/package/2006/relationships"><Relationship Id="rId3" Target="../media/image44.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34.xml.rels><?xml version="1.0" encoding="UTF-8" standalone="yes" ?><Relationships xmlns="http://schemas.openxmlformats.org/package/2006/relationships"><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35.xml.rels><?xml version="1.0" encoding="UTF-8" standalone="yes" ?><Relationships xmlns="http://schemas.openxmlformats.org/package/2006/relationships"><Relationship Id="rId3" Target="../media/image45.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36.xml.rels><?xml version="1.0" encoding="UTF-8" standalone="yes" ?><Relationships xmlns="http://schemas.openxmlformats.org/package/2006/relationships"><Relationship Id="rId3" Target="../media/image4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4" Target="../media/image47.jpeg" Type="http://schemas.openxmlformats.org/officeDocument/2006/relationships/image"/></Relationships>
</file>

<file path=ppt/slides/_rels/slide37.xml.rels><?xml version="1.0" encoding="UTF-8" standalone="yes" ?><Relationships xmlns="http://schemas.openxmlformats.org/package/2006/relationships"><Relationship Id="rId3" Target="../media/image48.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4" Target="../media/image49.png" Type="http://schemas.openxmlformats.org/officeDocument/2006/relationships/image"/></Relationships>
</file>

<file path=ppt/slides/_rels/slide4.xml.rels><?xml version="1.0" encoding="UTF-8" standalone="yes" ?><Relationships xmlns="http://schemas.openxmlformats.org/package/2006/relationships"><Relationship Id="rId3"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3" Target="../media/image7.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8.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5" Target="../media/image10.jpeg" Type="http://schemas.openxmlformats.org/officeDocument/2006/relationships/image"/><Relationship Id="rId4" Target="../media/image9.jpeg" Type="http://schemas.openxmlformats.org/officeDocument/2006/relationships/image"/></Relationships>
</file>

<file path=ppt/slides/_rels/slide8.xml.rels><?xml version="1.0" encoding="UTF-8" standalone="yes" ?><Relationships xmlns="http://schemas.openxmlformats.org/package/2006/relationships"><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3" Target="http://www.rian.ru/society/20100127/206453925.html" TargetMode="External" Type="http://schemas.openxmlformats.org/officeDocument/2006/relationships/hyperlink"/><Relationship Id="rId2" Target="../media/image1.jpe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sp>
        <p:nvSpPr>
          <p:cNvPr id="6" name="TextBox 5"/>
          <p:cNvSpPr txBox="1"/>
          <p:nvPr/>
        </p:nvSpPr>
        <p:spPr>
          <a:xfrm>
            <a:off x="68488" y="916056"/>
            <a:ext cx="9036496" cy="7786747"/>
          </a:xfrm>
          <a:prstGeom prst="rect">
            <a:avLst/>
          </a:prstGeom>
          <a:noFill/>
        </p:spPr>
        <p:txBody>
          <a:bodyPr wrap="square" rtlCol="0">
            <a:spAutoFit/>
          </a:bodyPr>
          <a:lstStyle/>
          <a:p>
            <a:pPr algn="ctr"/>
            <a:r>
              <a:rPr lang="ru-RU" sz="7200" dirty="0" smtClean="0">
                <a:latin typeface="Times New Roman" pitchFamily="18" charset="0"/>
                <a:cs typeface="Times New Roman" pitchFamily="18" charset="0"/>
              </a:rPr>
              <a:t>Книга памяти дорогами войны</a:t>
            </a:r>
          </a:p>
          <a:p>
            <a:pPr algn="ctr"/>
            <a:r>
              <a:rPr lang="ru-RU" sz="7200" dirty="0" smtClean="0">
                <a:latin typeface="Times New Roman" pitchFamily="18" charset="0"/>
                <a:cs typeface="Times New Roman" pitchFamily="18" charset="0"/>
              </a:rPr>
              <a:t>1941 – 1945</a:t>
            </a:r>
          </a:p>
          <a:p>
            <a:pPr algn="r"/>
            <a:endParaRPr lang="ru-RU" sz="2000" dirty="0" smtClean="0">
              <a:latin typeface="Times New Roman" pitchFamily="18" charset="0"/>
              <a:cs typeface="Times New Roman" pitchFamily="18" charset="0"/>
            </a:endParaRPr>
          </a:p>
          <a:p>
            <a:pPr algn="r"/>
            <a:endParaRPr lang="ru-RU" sz="2000" dirty="0" smtClean="0">
              <a:latin typeface="Times New Roman" pitchFamily="18" charset="0"/>
              <a:cs typeface="Times New Roman" pitchFamily="18" charset="0"/>
            </a:endParaRPr>
          </a:p>
          <a:p>
            <a:pPr algn="r"/>
            <a:r>
              <a:rPr lang="ru-RU" sz="2000" dirty="0" smtClean="0">
                <a:latin typeface="Times New Roman" pitchFamily="18" charset="0"/>
                <a:cs typeface="Times New Roman" pitchFamily="18" charset="0"/>
              </a:rPr>
              <a:t>МБДОУ д/с №25</a:t>
            </a:r>
          </a:p>
          <a:p>
            <a:pPr algn="r"/>
            <a:r>
              <a:rPr lang="ru-RU" sz="2000" dirty="0" smtClean="0">
                <a:latin typeface="Times New Roman" pitchFamily="18" charset="0"/>
                <a:cs typeface="Times New Roman" pitchFamily="18" charset="0"/>
              </a:rPr>
              <a:t>Подготовительная  группа №5</a:t>
            </a:r>
          </a:p>
          <a:p>
            <a:pPr algn="r"/>
            <a:r>
              <a:rPr lang="ru-RU" sz="2000" dirty="0" smtClean="0">
                <a:latin typeface="Times New Roman" pitchFamily="18" charset="0"/>
                <a:cs typeface="Times New Roman" pitchFamily="18" charset="0"/>
              </a:rPr>
              <a:t>«Солнышко»</a:t>
            </a:r>
            <a:endParaRPr lang="ru-RU" sz="1600" dirty="0" smtClean="0">
              <a:latin typeface="Times New Roman" pitchFamily="18" charset="0"/>
              <a:cs typeface="Times New Roman" pitchFamily="18" charset="0"/>
            </a:endParaRPr>
          </a:p>
          <a:p>
            <a:pPr algn="ctr"/>
            <a:endParaRPr lang="ru-RU" sz="1600" dirty="0">
              <a:latin typeface="Times New Roman" pitchFamily="18" charset="0"/>
              <a:cs typeface="Times New Roman" pitchFamily="18" charset="0"/>
            </a:endParaRPr>
          </a:p>
          <a:p>
            <a:pPr algn="ctr"/>
            <a:endParaRPr lang="ru-RU"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Город Ставрополь, 2020</a:t>
            </a:r>
            <a:endParaRPr lang="ru-RU" sz="1600" dirty="0">
              <a:latin typeface="Times New Roman" pitchFamily="18" charset="0"/>
              <a:cs typeface="Times New Roman" pitchFamily="18" charset="0"/>
            </a:endParaRPr>
          </a:p>
          <a:p>
            <a:pPr algn="ctr"/>
            <a:endParaRPr lang="ru-RU" sz="8800" dirty="0" smtClean="0">
              <a:latin typeface="Sitka Subheading" pitchFamily="2" charset="0"/>
              <a:cs typeface="Times New Roman" pitchFamily="18" charset="0"/>
            </a:endParaRPr>
          </a:p>
          <a:p>
            <a:pPr algn="ctr"/>
            <a:r>
              <a:rPr lang="ru-RU" sz="1400" dirty="0" smtClean="0">
                <a:latin typeface="Sitka Subheading" pitchFamily="2" charset="0"/>
                <a:cs typeface="Times New Roman" pitchFamily="18" charset="0"/>
              </a:rPr>
              <a:t>   </a:t>
            </a:r>
          </a:p>
          <a:p>
            <a:pPr algn="r"/>
            <a:endParaRPr lang="ru-RU" sz="2000" dirty="0" smtClean="0">
              <a:latin typeface="Times New Roman" pitchFamily="18" charset="0"/>
              <a:cs typeface="Times New Roman" pitchFamily="18" charset="0"/>
            </a:endParaRPr>
          </a:p>
          <a:p>
            <a:pPr algn="r"/>
            <a:endParaRPr lang="ru-RU" sz="1400" dirty="0">
              <a:latin typeface="Times New Roman" pitchFamily="18" charset="0"/>
              <a:cs typeface="Times New Roman" pitchFamily="18" charset="0"/>
            </a:endParaRPr>
          </a:p>
        </p:txBody>
      </p:sp>
      <p:pic>
        <p:nvPicPr>
          <p:cNvPr id="7" name="Picture 2" descr="Untitled-1"/>
          <p:cNvPicPr>
            <a:picLocks noChangeAspect="1" noChangeArrowheads="1"/>
          </p:cNvPicPr>
          <p:nvPr/>
        </p:nvPicPr>
        <p:blipFill>
          <a:blip r:embed="rId3" cstate="print"/>
          <a:srcRect/>
          <a:stretch>
            <a:fillRect/>
          </a:stretch>
        </p:blipFill>
        <p:spPr bwMode="auto">
          <a:xfrm>
            <a:off x="-500098" y="3732212"/>
            <a:ext cx="4496034" cy="31257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sp>
        <p:nvSpPr>
          <p:cNvPr id="5" name="Прямоугольник 4"/>
          <p:cNvSpPr/>
          <p:nvPr/>
        </p:nvSpPr>
        <p:spPr>
          <a:xfrm>
            <a:off x="0" y="-1049149"/>
            <a:ext cx="9468544" cy="7817525"/>
          </a:xfrm>
          <a:prstGeom prst="rect">
            <a:avLst/>
          </a:prstGeom>
        </p:spPr>
        <p:txBody>
          <a:bodyPr wrap="square">
            <a:spAutoFit/>
          </a:bodyPr>
          <a:lstStyle/>
          <a:p>
            <a:endParaRPr lang="ru-RU" b="1" dirty="0" smtClean="0"/>
          </a:p>
          <a:p>
            <a:endParaRPr lang="ru-RU" b="1" dirty="0"/>
          </a:p>
          <a:p>
            <a:endParaRPr lang="ru-RU" b="1" dirty="0" smtClean="0"/>
          </a:p>
          <a:p>
            <a:endParaRPr lang="ru-RU" b="1" dirty="0"/>
          </a:p>
          <a:p>
            <a:endParaRPr lang="ru-RU" b="1" dirty="0" smtClean="0"/>
          </a:p>
          <a:p>
            <a:endParaRPr lang="ru-RU" b="1" dirty="0"/>
          </a:p>
          <a:p>
            <a:endParaRPr lang="ru-RU" b="1" dirty="0" smtClean="0"/>
          </a:p>
          <a:p>
            <a:r>
              <a:rPr lang="ru-RU" sz="2000" b="1" i="1" dirty="0" smtClean="0"/>
              <a:t>27 </a:t>
            </a:r>
            <a:r>
              <a:rPr lang="ru-RU" sz="2000" b="1" i="1" dirty="0"/>
              <a:t>января 1944 года </a:t>
            </a:r>
            <a:r>
              <a:rPr lang="ru-RU" sz="2000" b="1" i="1" dirty="0">
                <a:hlinkClick r:id="rId3"/>
              </a:rPr>
              <a:t>стало днем полного освобождения Ленинграда от блокады</a:t>
            </a:r>
            <a:r>
              <a:rPr lang="ru-RU" sz="2000" b="1" i="1" dirty="0"/>
              <a:t>. В этот день в Ленинграде был дан праздничный салют.</a:t>
            </a:r>
            <a:endParaRPr lang="ru-RU" sz="2000" i="1" dirty="0"/>
          </a:p>
          <a:p>
            <a:r>
              <a:rPr lang="ru-RU" sz="2000" b="1" i="1" dirty="0"/>
              <a:t>Блокада Ленинграда длилась почти 900 дней и </a:t>
            </a:r>
            <a:r>
              <a:rPr lang="ru-RU" sz="2000" b="1" i="1" dirty="0">
                <a:hlinkClick r:id="rId4"/>
              </a:rPr>
              <a:t>стала самой кровопролитной блокадой в истории человечества</a:t>
            </a:r>
            <a:r>
              <a:rPr lang="ru-RU" sz="2000" b="1" i="1" dirty="0"/>
              <a:t>: от голода и обстрелов погибло свыше 641 тысячи жителей (по другим данным, не менее одного миллиона человек).</a:t>
            </a:r>
            <a:endParaRPr lang="ru-RU" sz="2000" i="1" dirty="0"/>
          </a:p>
          <a:p>
            <a:r>
              <a:rPr lang="ru-RU" sz="2000" i="1" dirty="0"/>
              <a:t>Подвиг защитников города был высоко оценен: свыше 350 тысяч солдат, офицеров и генералов Ленинградского фронта были награждены орденами и медалями, 226 из них присвоено звание Героя Советского Союза. Медалью "За оборону Ленинграда", которая была учреждена  в декабре 1942 года, было награждено около 1,5 миллиона человек.</a:t>
            </a:r>
          </a:p>
          <a:p>
            <a:r>
              <a:rPr lang="ru-RU" sz="2000" i="1" dirty="0"/>
              <a:t>За мужество, стойкость и невиданный героизм в дни тяжелой борьбы с немецко‑фашистскими захватчиками город Ленинград 20 января 1945 года был награжден орденом Ленина, а 8 мая 1965 года получил почетное звание "Город‑Герой".</a:t>
            </a:r>
          </a:p>
          <a:p>
            <a:r>
              <a:rPr lang="ru-RU" sz="2000" b="1" i="1" dirty="0"/>
              <a:t>Федеральным законом "О днях воинской славы и памятных дат России" от 13 марта 1995 года 27 января установлен как День воинской славы России ‑ </a:t>
            </a:r>
            <a:r>
              <a:rPr lang="ru-RU" sz="2000" b="1" i="1" dirty="0">
                <a:hlinkClick r:id="rId5"/>
              </a:rPr>
              <a:t>День снятия блокады города Ленинграда</a:t>
            </a:r>
            <a:r>
              <a:rPr lang="ru-RU" sz="2000" b="1" i="1" dirty="0"/>
              <a:t> (1944 год).</a:t>
            </a:r>
            <a:endParaRPr lang="ru-RU" sz="2000" i="1" dirty="0"/>
          </a:p>
          <a:p>
            <a:r>
              <a:rPr lang="ru-RU" i="1" dirty="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sp>
        <p:nvSpPr>
          <p:cNvPr id="6" name="Прямоугольник 5"/>
          <p:cNvSpPr/>
          <p:nvPr/>
        </p:nvSpPr>
        <p:spPr>
          <a:xfrm>
            <a:off x="179512" y="764705"/>
            <a:ext cx="3888432" cy="5940088"/>
          </a:xfrm>
          <a:prstGeom prst="rect">
            <a:avLst/>
          </a:prstGeom>
        </p:spPr>
        <p:txBody>
          <a:bodyPr wrap="square">
            <a:spAutoFit/>
          </a:bodyPr>
          <a:lstStyle/>
          <a:p>
            <a:r>
              <a:rPr lang="ru-RU" sz="2000" i="1" dirty="0">
                <a:latin typeface="Times New Roman" pitchFamily="18" charset="0"/>
                <a:cs typeface="Times New Roman" pitchFamily="18" charset="0"/>
              </a:rPr>
              <a:t>Дети </a:t>
            </a:r>
            <a:r>
              <a:rPr lang="ru-RU" sz="2000" i="1" dirty="0" smtClean="0">
                <a:latin typeface="Times New Roman" pitchFamily="18" charset="0"/>
                <a:cs typeface="Times New Roman" pitchFamily="18" charset="0"/>
              </a:rPr>
              <a:t>на познавательном </a:t>
            </a:r>
            <a:r>
              <a:rPr lang="ru-RU" sz="2000" i="1" dirty="0">
                <a:latin typeface="Times New Roman" pitchFamily="18" charset="0"/>
                <a:cs typeface="Times New Roman" pitchFamily="18" charset="0"/>
              </a:rPr>
              <a:t>занятии узнали про подвиги </a:t>
            </a:r>
          </a:p>
          <a:p>
            <a:r>
              <a:rPr lang="ru-RU" sz="2000" i="1" dirty="0">
                <a:latin typeface="Times New Roman" pitchFamily="18" charset="0"/>
                <a:cs typeface="Times New Roman" pitchFamily="18" charset="0"/>
              </a:rPr>
              <a:t>Александра Ивановича </a:t>
            </a:r>
            <a:r>
              <a:rPr lang="ru-RU" sz="2000" i="1" dirty="0" err="1" smtClean="0">
                <a:latin typeface="Times New Roman" pitchFamily="18" charset="0"/>
                <a:cs typeface="Times New Roman" pitchFamily="18" charset="0"/>
              </a:rPr>
              <a:t>Покрышкина</a:t>
            </a:r>
            <a:r>
              <a:rPr lang="ru-RU" sz="2000" i="1" dirty="0" smtClean="0">
                <a:latin typeface="Times New Roman" pitchFamily="18" charset="0"/>
                <a:cs typeface="Times New Roman" pitchFamily="18" charset="0"/>
              </a:rPr>
              <a:t>.</a:t>
            </a:r>
            <a:endParaRPr lang="ru-RU" sz="2000" i="1" dirty="0">
              <a:latin typeface="Times New Roman" pitchFamily="18" charset="0"/>
              <a:cs typeface="Times New Roman" pitchFamily="18" charset="0"/>
            </a:endParaRPr>
          </a:p>
          <a:p>
            <a:endParaRPr lang="ru-RU" sz="2000" i="1" dirty="0" smtClean="0">
              <a:latin typeface="Times New Roman" pitchFamily="18" charset="0"/>
              <a:cs typeface="Times New Roman" pitchFamily="18" charset="0"/>
            </a:endParaRPr>
          </a:p>
          <a:p>
            <a:endParaRPr lang="ru-RU" sz="2000" i="1" dirty="0" smtClean="0">
              <a:latin typeface="Times New Roman" pitchFamily="18" charset="0"/>
              <a:cs typeface="Times New Roman" pitchFamily="18" charset="0"/>
            </a:endParaRPr>
          </a:p>
          <a:p>
            <a:r>
              <a:rPr lang="ru-RU" sz="2000" i="1" dirty="0" smtClean="0">
                <a:latin typeface="Times New Roman" pitchFamily="18" charset="0"/>
                <a:cs typeface="Times New Roman" pitchFamily="18" charset="0"/>
              </a:rPr>
              <a:t>Для </a:t>
            </a:r>
            <a:r>
              <a:rPr lang="ru-RU" sz="2000" i="1" dirty="0">
                <a:latin typeface="Times New Roman" pitchFamily="18" charset="0"/>
                <a:cs typeface="Times New Roman" pitchFamily="18" charset="0"/>
              </a:rPr>
              <a:t>России А. И </a:t>
            </a:r>
            <a:r>
              <a:rPr lang="ru-RU" sz="2000" b="1" i="1" dirty="0" err="1">
                <a:latin typeface="Times New Roman" pitchFamily="18" charset="0"/>
                <a:cs typeface="Times New Roman" pitchFamily="18" charset="0"/>
              </a:rPr>
              <a:t>Покрышкин</a:t>
            </a:r>
            <a:r>
              <a:rPr lang="ru-RU" sz="2000" i="1" dirty="0">
                <a:latin typeface="Times New Roman" pitchFamily="18" charset="0"/>
                <a:cs typeface="Times New Roman" pitchFamily="18" charset="0"/>
              </a:rPr>
              <a:t> не только отважный асс и непобедимый воздушный боец, но и истинный, преданный патриот нашей Родины. Его доблесть и слава вдохновляли бойцов по всему фронту, поднимали их на новые подвиги. Тридцать летчиков, прошедших школу </a:t>
            </a:r>
            <a:r>
              <a:rPr lang="ru-RU" sz="2000" i="1" dirty="0" err="1">
                <a:latin typeface="Times New Roman" pitchFamily="18" charset="0"/>
                <a:cs typeface="Times New Roman" pitchFamily="18" charset="0"/>
              </a:rPr>
              <a:t>Покрышкина</a:t>
            </a:r>
            <a:r>
              <a:rPr lang="ru-RU" sz="2000" i="1" dirty="0">
                <a:latin typeface="Times New Roman" pitchFamily="18" charset="0"/>
                <a:cs typeface="Times New Roman" pitchFamily="18" charset="0"/>
              </a:rPr>
              <a:t>, стали Героями Советского Союза, а трое из них – дважды Героями Советского </a:t>
            </a:r>
            <a:r>
              <a:rPr lang="ru-RU" sz="2000" i="1" dirty="0" smtClean="0">
                <a:latin typeface="Times New Roman" pitchFamily="18" charset="0"/>
                <a:cs typeface="Times New Roman" pitchFamily="18" charset="0"/>
              </a:rPr>
              <a:t>Союза</a:t>
            </a:r>
            <a:r>
              <a:rPr lang="ru-RU" dirty="0" smtClean="0"/>
              <a:t>.</a:t>
            </a:r>
          </a:p>
        </p:txBody>
      </p:sp>
      <p:pic>
        <p:nvPicPr>
          <p:cNvPr id="1026" name="Picture 2" descr="G:\книга памяти сад\покрышкин\20200316_090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268760"/>
            <a:ext cx="4968552" cy="369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955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pic>
        <p:nvPicPr>
          <p:cNvPr id="5" name="Рисунок 4" descr="https://osssr.ru/wp-content/uploads/2019/02/4-54.jpg"/>
          <p:cNvPicPr/>
          <p:nvPr/>
        </p:nvPicPr>
        <p:blipFill>
          <a:blip r:embed="rId3">
            <a:extLst>
              <a:ext uri="{28A0092B-C50C-407E-A947-70E740481C1C}">
                <a14:useLocalDpi xmlns:a14="http://schemas.microsoft.com/office/drawing/2010/main" val="0"/>
              </a:ext>
            </a:extLst>
          </a:blip>
          <a:srcRect/>
          <a:stretch>
            <a:fillRect/>
          </a:stretch>
        </p:blipFill>
        <p:spPr bwMode="auto">
          <a:xfrm>
            <a:off x="313153" y="1700808"/>
            <a:ext cx="3142313" cy="2369299"/>
          </a:xfrm>
          <a:prstGeom prst="rect">
            <a:avLst/>
          </a:prstGeom>
          <a:noFill/>
          <a:ln>
            <a:noFill/>
          </a:ln>
        </p:spPr>
      </p:pic>
      <p:sp>
        <p:nvSpPr>
          <p:cNvPr id="6" name="Прямоугольник 5"/>
          <p:cNvSpPr/>
          <p:nvPr/>
        </p:nvSpPr>
        <p:spPr>
          <a:xfrm>
            <a:off x="3707904" y="692696"/>
            <a:ext cx="4968552" cy="3139321"/>
          </a:xfrm>
          <a:prstGeom prst="rect">
            <a:avLst/>
          </a:prstGeom>
        </p:spPr>
        <p:txBody>
          <a:bodyPr wrap="square">
            <a:spAutoFit/>
          </a:bodyPr>
          <a:lstStyle/>
          <a:p>
            <a:pPr fontAlgn="base"/>
            <a:r>
              <a:rPr lang="ru-RU" sz="2000" i="1" dirty="0">
                <a:latin typeface="Times New Roman" pitchFamily="18" charset="0"/>
                <a:cs typeface="Times New Roman" pitchFamily="18" charset="0"/>
              </a:rPr>
              <a:t>Им гордилась вся страна! Известный факт, что немцы разлетались в разные стороны, когда узнавали, что в бой вылетел </a:t>
            </a:r>
            <a:r>
              <a:rPr lang="ru-RU" sz="2000" i="1" dirty="0" err="1">
                <a:latin typeface="Times New Roman" pitchFamily="18" charset="0"/>
                <a:cs typeface="Times New Roman" pitchFamily="18" charset="0"/>
              </a:rPr>
              <a:t>Покрышкин</a:t>
            </a:r>
            <a:r>
              <a:rPr lang="ru-RU" sz="2000" i="1" dirty="0">
                <a:latin typeface="Times New Roman" pitchFamily="18" charset="0"/>
                <a:cs typeface="Times New Roman" pitchFamily="18" charset="0"/>
              </a:rPr>
              <a:t>!</a:t>
            </a:r>
          </a:p>
          <a:p>
            <a:pPr fontAlgn="base"/>
            <a:r>
              <a:rPr lang="ru-RU" sz="2000" i="1" dirty="0">
                <a:latin typeface="Times New Roman" pitchFamily="18" charset="0"/>
                <a:cs typeface="Times New Roman" pitchFamily="18" charset="0"/>
              </a:rPr>
              <a:t> Войну летчик — истребитель окончил в Чехословакии. Последний бой с победой провел в небе над Прагой. По время Парада Победы на Красной площади </a:t>
            </a:r>
            <a:r>
              <a:rPr lang="ru-RU" sz="2000" i="1" dirty="0" err="1">
                <a:latin typeface="Times New Roman" pitchFamily="18" charset="0"/>
                <a:cs typeface="Times New Roman" pitchFamily="18" charset="0"/>
              </a:rPr>
              <a:t>Покрышкин</a:t>
            </a:r>
            <a:r>
              <a:rPr lang="ru-RU" sz="2000" i="1" dirty="0">
                <a:latin typeface="Times New Roman" pitchFamily="18" charset="0"/>
                <a:cs typeface="Times New Roman" pitchFamily="18" charset="0"/>
              </a:rPr>
              <a:t> нес знамя Первого украинского фронта.</a:t>
            </a:r>
          </a:p>
          <a:p>
            <a:pPr fontAlgn="base"/>
            <a:r>
              <a:rPr lang="ru-RU" dirty="0"/>
              <a:t> </a:t>
            </a:r>
          </a:p>
        </p:txBody>
      </p:sp>
      <p:pic>
        <p:nvPicPr>
          <p:cNvPr id="7" name="Рисунок 6" descr="https://osssr.ru/wp-content/uploads/2019/02/2-54.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585864" y="3573016"/>
            <a:ext cx="3324860" cy="2641848"/>
          </a:xfrm>
          <a:prstGeom prst="rect">
            <a:avLst/>
          </a:prstGeom>
          <a:noFill/>
          <a:ln>
            <a:noFill/>
          </a:ln>
        </p:spPr>
      </p:pic>
    </p:spTree>
    <p:extLst>
      <p:ext uri="{BB962C8B-B14F-4D97-AF65-F5344CB8AC3E}">
        <p14:creationId xmlns:p14="http://schemas.microsoft.com/office/powerpoint/2010/main" val="1281770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pic>
        <p:nvPicPr>
          <p:cNvPr id="4" name="Рисунок 3" descr="G:\Рисунок1 — копия.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pic>
        <p:nvPicPr>
          <p:cNvPr id="2050" name="Picture 2" descr="G:\книга памяти сад\покрышкин\20200316_0918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76672"/>
            <a:ext cx="3960440" cy="29703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книга памяти сад\покрышкин\20200316_0915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5719" y="3284984"/>
            <a:ext cx="4176464" cy="31323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72001" y="476672"/>
            <a:ext cx="4968552" cy="2862322"/>
          </a:xfrm>
          <a:prstGeom prst="rect">
            <a:avLst/>
          </a:prstGeom>
          <a:noFill/>
        </p:spPr>
        <p:txBody>
          <a:bodyPr wrap="square" rtlCol="0">
            <a:spAutoFit/>
          </a:bodyPr>
          <a:lstStyle/>
          <a:p>
            <a:r>
              <a:rPr lang="ru-RU" dirty="0"/>
              <a:t>Александр Иванович понимал, что только армия может помочь реализоваться как пилоту-истребителю. </a:t>
            </a:r>
            <a:r>
              <a:rPr lang="ru-RU" dirty="0" smtClean="0"/>
              <a:t>По - этому</a:t>
            </a:r>
            <a:r>
              <a:rPr lang="ru-RU" dirty="0"/>
              <a:t>, в начале июня 1932 года будущий маршал авиации вступает в ряды Красной Армии. Дальше шли месяцы и годы беспрерывного обучения в различных авиационных школах Советского Союза. Где бы </a:t>
            </a:r>
            <a:r>
              <a:rPr lang="ru-RU" dirty="0" err="1"/>
              <a:t>Покрышкин</a:t>
            </a:r>
            <a:r>
              <a:rPr lang="ru-RU" dirty="0"/>
              <a:t> не учился, он всегда получал диплом с отличием.</a:t>
            </a:r>
          </a:p>
          <a:p>
            <a:r>
              <a:rPr lang="ru-RU" dirty="0" smtClean="0"/>
              <a:t>     </a:t>
            </a:r>
            <a:endParaRPr lang="ru-RU" dirty="0"/>
          </a:p>
        </p:txBody>
      </p:sp>
      <p:sp>
        <p:nvSpPr>
          <p:cNvPr id="8" name="TextBox 7"/>
          <p:cNvSpPr txBox="1"/>
          <p:nvPr/>
        </p:nvSpPr>
        <p:spPr>
          <a:xfrm>
            <a:off x="-324544" y="3861048"/>
            <a:ext cx="4896545" cy="1754326"/>
          </a:xfrm>
          <a:prstGeom prst="rect">
            <a:avLst/>
          </a:prstGeom>
          <a:noFill/>
        </p:spPr>
        <p:txBody>
          <a:bodyPr wrap="square" rtlCol="0">
            <a:spAutoFit/>
          </a:bodyPr>
          <a:lstStyle/>
          <a:p>
            <a:r>
              <a:rPr lang="ru-RU" dirty="0"/>
              <a:t> 22 июля 1941 года на границе Молдавии старший лейтенант </a:t>
            </a:r>
            <a:r>
              <a:rPr lang="ru-RU" dirty="0" err="1"/>
              <a:t>Покрышкин</a:t>
            </a:r>
            <a:r>
              <a:rPr lang="ru-RU" dirty="0"/>
              <a:t> Александр Иванович встретил немецкое вражеское нападение. Но первый боевой опыт был крайне неудачным: он подбил советский СУ-2.</a:t>
            </a:r>
          </a:p>
          <a:p>
            <a:r>
              <a:rPr lang="ru-RU" dirty="0" smtClean="0"/>
              <a:t>         </a:t>
            </a:r>
            <a:endParaRPr lang="ru-RU" dirty="0"/>
          </a:p>
        </p:txBody>
      </p:sp>
    </p:spTree>
    <p:extLst>
      <p:ext uri="{BB962C8B-B14F-4D97-AF65-F5344CB8AC3E}">
        <p14:creationId xmlns:p14="http://schemas.microsoft.com/office/powerpoint/2010/main" val="1596079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sp>
        <p:nvSpPr>
          <p:cNvPr id="5" name="Прямоугольник 4"/>
          <p:cNvSpPr/>
          <p:nvPr/>
        </p:nvSpPr>
        <p:spPr>
          <a:xfrm>
            <a:off x="0" y="692696"/>
            <a:ext cx="9143999" cy="4647426"/>
          </a:xfrm>
          <a:prstGeom prst="rect">
            <a:avLst/>
          </a:prstGeom>
        </p:spPr>
        <p:txBody>
          <a:bodyPr wrap="square">
            <a:spAutoFit/>
          </a:bodyPr>
          <a:lstStyle/>
          <a:p>
            <a:endParaRPr lang="ru-RU" b="1" u="sng" dirty="0" smtClean="0"/>
          </a:p>
          <a:p>
            <a:r>
              <a:rPr lang="ru-RU" sz="2000" b="1" i="1" dirty="0" smtClean="0">
                <a:latin typeface="Times New Roman" pitchFamily="18" charset="0"/>
                <a:cs typeface="Times New Roman" pitchFamily="18" charset="0"/>
              </a:rPr>
              <a:t>Тема</a:t>
            </a:r>
            <a:r>
              <a:rPr lang="ru-RU" sz="2000" b="1" i="1" dirty="0">
                <a:latin typeface="Times New Roman" pitchFamily="18" charset="0"/>
                <a:cs typeface="Times New Roman" pitchFamily="18" charset="0"/>
              </a:rPr>
              <a:t>: «Сталинградская битва</a:t>
            </a:r>
            <a:r>
              <a:rPr lang="ru-RU" sz="2000" b="1" i="1" dirty="0" smtClean="0">
                <a:latin typeface="Times New Roman" pitchFamily="18" charset="0"/>
                <a:cs typeface="Times New Roman" pitchFamily="18" charset="0"/>
              </a:rPr>
              <a:t>»</a:t>
            </a:r>
          </a:p>
          <a:p>
            <a:r>
              <a:rPr lang="ru-RU" sz="2000" i="1" dirty="0">
                <a:latin typeface="Times New Roman" pitchFamily="18" charset="0"/>
                <a:cs typeface="Times New Roman" pitchFamily="18" charset="0"/>
              </a:rPr>
              <a:t>Цель: прививать детям чувство патриотизма и любви к Родине</a:t>
            </a:r>
          </a:p>
          <a:p>
            <a:r>
              <a:rPr lang="ru-RU" sz="2000" i="1" dirty="0">
                <a:latin typeface="Times New Roman" pitchFamily="18" charset="0"/>
                <a:cs typeface="Times New Roman" pitchFamily="18" charset="0"/>
              </a:rPr>
              <a:t>Задачи: расширять знания детей о Великой Отечественной войне, рассказать о важности сражения под Сталинградом, воспитывать такие качества, как храбрость, сила духа, вера в свои силы, гордость за свой народ и его историю</a:t>
            </a:r>
            <a:r>
              <a:rPr lang="ru-RU" sz="2000" i="1" dirty="0" smtClean="0">
                <a:latin typeface="Times New Roman" pitchFamily="18" charset="0"/>
                <a:cs typeface="Times New Roman" pitchFamily="18" charset="0"/>
              </a:rPr>
              <a:t>.</a:t>
            </a:r>
            <a:r>
              <a:rPr lang="ru-RU" sz="2000" dirty="0"/>
              <a:t> - </a:t>
            </a:r>
            <a:r>
              <a:rPr lang="ru-RU" sz="2000" i="1" dirty="0">
                <a:latin typeface="Times New Roman" pitchFamily="18" charset="0"/>
                <a:cs typeface="Times New Roman" pitchFamily="18" charset="0"/>
              </a:rPr>
              <a:t>17 июля 1942 года немецко-фашистские захватчики подобрались к Сталинграду, сейчас этот город называется Волгоград. Вражеские танки ворвались в город и начали обстреливать дома, самолёты начали бомбить город с воздуха. Безжалостные руки войны захватили город. Давайте посмотрим на слайд, как выглядел город во время войны.</a:t>
            </a:r>
          </a:p>
          <a:p>
            <a:r>
              <a:rPr lang="ru-RU" sz="2000" i="1" dirty="0">
                <a:latin typeface="Times New Roman" pitchFamily="18" charset="0"/>
                <a:cs typeface="Times New Roman" pitchFamily="18" charset="0"/>
              </a:rPr>
              <a:t>- 200 дней длилась битва за Сталинград, пылал город, горела даже река Волга. Солдаты бились за каждый метр земли, отстаивали каждый дом.</a:t>
            </a:r>
          </a:p>
          <a:p>
            <a:endParaRPr lang="ru-RU" sz="2000" i="1"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840178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pic>
        <p:nvPicPr>
          <p:cNvPr id="7" name="Picture 4" descr="G:\книга памяти сад\IMG-20200203-WA00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32656"/>
            <a:ext cx="4567403" cy="34255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книга памяти сад\IMG-20200203-WA0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005064"/>
            <a:ext cx="3552395" cy="26642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G:\книга памяти сад\IMG-20200203-WA005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3325524"/>
            <a:ext cx="4680521" cy="35103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G:\книга памяти сад\Блокада Ленинграда\Screenshot_20200414-083816_Instagra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0407" y="360112"/>
            <a:ext cx="3816424" cy="283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079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88" y="-214338"/>
            <a:ext cx="10721340" cy="7383780"/>
          </a:xfrm>
          <a:prstGeom prst="rect">
            <a:avLst/>
          </a:prstGeom>
          <a:noFill/>
          <a:ln>
            <a:noFill/>
          </a:ln>
        </p:spPr>
      </p:pic>
      <p:pic>
        <p:nvPicPr>
          <p:cNvPr id="6" name="Picture 6" descr="061150[1]"/>
          <p:cNvPicPr>
            <a:picLocks noChangeAspect="1" noChangeArrowheads="1"/>
          </p:cNvPicPr>
          <p:nvPr/>
        </p:nvPicPr>
        <p:blipFill>
          <a:blip r:embed="rId3" cstate="print"/>
          <a:srcRect/>
          <a:stretch>
            <a:fillRect/>
          </a:stretch>
        </p:blipFill>
        <p:spPr bwMode="auto">
          <a:xfrm>
            <a:off x="500034" y="714356"/>
            <a:ext cx="3714776" cy="2690374"/>
          </a:xfrm>
          <a:prstGeom prst="rect">
            <a:avLst/>
          </a:prstGeom>
          <a:noFill/>
          <a:ln w="9525">
            <a:noFill/>
            <a:miter lim="800000"/>
            <a:headEnd/>
            <a:tailEnd/>
          </a:ln>
        </p:spPr>
      </p:pic>
      <p:pic>
        <p:nvPicPr>
          <p:cNvPr id="7" name="Picture 3" descr="10"/>
          <p:cNvPicPr>
            <a:picLocks noChangeAspect="1" noChangeArrowheads="1"/>
          </p:cNvPicPr>
          <p:nvPr/>
        </p:nvPicPr>
        <p:blipFill>
          <a:blip r:embed="rId4" cstate="print"/>
          <a:srcRect/>
          <a:stretch>
            <a:fillRect/>
          </a:stretch>
        </p:blipFill>
        <p:spPr bwMode="auto">
          <a:xfrm>
            <a:off x="5072066" y="785794"/>
            <a:ext cx="3525033" cy="2643206"/>
          </a:xfrm>
          <a:prstGeom prst="rect">
            <a:avLst/>
          </a:prstGeom>
          <a:noFill/>
          <a:ln w="9525">
            <a:noFill/>
            <a:miter lim="800000"/>
            <a:headEnd/>
            <a:tailEnd/>
          </a:ln>
        </p:spPr>
      </p:pic>
      <p:pic>
        <p:nvPicPr>
          <p:cNvPr id="8" name="Picture 3" descr="41"/>
          <p:cNvPicPr>
            <a:picLocks noChangeAspect="1" noChangeArrowheads="1"/>
          </p:cNvPicPr>
          <p:nvPr/>
        </p:nvPicPr>
        <p:blipFill>
          <a:blip r:embed="rId5" cstate="print"/>
          <a:srcRect/>
          <a:stretch>
            <a:fillRect/>
          </a:stretch>
        </p:blipFill>
        <p:spPr bwMode="auto">
          <a:xfrm>
            <a:off x="2214546" y="3786190"/>
            <a:ext cx="3667627" cy="24288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sp>
        <p:nvSpPr>
          <p:cNvPr id="5" name="TextBox 4"/>
          <p:cNvSpPr txBox="1"/>
          <p:nvPr/>
        </p:nvSpPr>
        <p:spPr>
          <a:xfrm>
            <a:off x="-180528" y="188640"/>
            <a:ext cx="9324528" cy="3046988"/>
          </a:xfrm>
          <a:prstGeom prst="rect">
            <a:avLst/>
          </a:prstGeom>
          <a:noFill/>
        </p:spPr>
        <p:txBody>
          <a:bodyPr wrap="square" rtlCol="0">
            <a:spAutoFit/>
          </a:bodyPr>
          <a:lstStyle/>
          <a:p>
            <a:pPr algn="ctr"/>
            <a:r>
              <a:rPr lang="ru-RU" sz="7200" b="1" dirty="0" smtClean="0">
                <a:latin typeface="Times New Roman" pitchFamily="18" charset="0"/>
                <a:cs typeface="Times New Roman" pitchFamily="18" charset="0"/>
              </a:rPr>
              <a:t>Наш бессмертный полк</a:t>
            </a:r>
          </a:p>
          <a:p>
            <a:endParaRPr lang="ru-RU" sz="4800" dirty="0" smtClean="0">
              <a:latin typeface="Times New Roman" pitchFamily="18" charset="0"/>
              <a:cs typeface="Times New Roman" pitchFamily="18" charset="0"/>
            </a:endParaRPr>
          </a:p>
        </p:txBody>
      </p:sp>
      <p:pic>
        <p:nvPicPr>
          <p:cNvPr id="8" name="Picture 2" descr="Untitled-1"/>
          <p:cNvPicPr>
            <a:picLocks noChangeAspect="1" noChangeArrowheads="1"/>
          </p:cNvPicPr>
          <p:nvPr/>
        </p:nvPicPr>
        <p:blipFill>
          <a:blip r:embed="rId3" cstate="print"/>
          <a:srcRect/>
          <a:stretch>
            <a:fillRect/>
          </a:stretch>
        </p:blipFill>
        <p:spPr bwMode="auto">
          <a:xfrm>
            <a:off x="-500098" y="2781029"/>
            <a:ext cx="5504146" cy="4076971"/>
          </a:xfrm>
          <a:prstGeom prst="rect">
            <a:avLst/>
          </a:prstGeom>
          <a:noFill/>
          <a:ln w="9525">
            <a:noFill/>
            <a:miter lim="800000"/>
            <a:headEnd/>
            <a:tailEnd/>
          </a:ln>
        </p:spPr>
      </p:pic>
      <p:sp>
        <p:nvSpPr>
          <p:cNvPr id="6" name="TextBox 5"/>
          <p:cNvSpPr txBox="1"/>
          <p:nvPr/>
        </p:nvSpPr>
        <p:spPr>
          <a:xfrm>
            <a:off x="5220072" y="3645024"/>
            <a:ext cx="4248472" cy="1569660"/>
          </a:xfrm>
          <a:prstGeom prst="rect">
            <a:avLst/>
          </a:prstGeom>
          <a:noFill/>
        </p:spPr>
        <p:txBody>
          <a:bodyPr wrap="square" rtlCol="0">
            <a:spAutoFit/>
          </a:bodyPr>
          <a:lstStyle/>
          <a:p>
            <a:r>
              <a:rPr lang="ru-RU" sz="4800" b="1" dirty="0" smtClean="0">
                <a:latin typeface="Times New Roman" pitchFamily="18" charset="0"/>
                <a:cs typeface="Times New Roman" pitchFamily="18" charset="0"/>
              </a:rPr>
              <a:t>Я ПОМНЮ</a:t>
            </a:r>
          </a:p>
          <a:p>
            <a:r>
              <a:rPr lang="ru-RU" sz="4800" b="1" dirty="0" smtClean="0">
                <a:latin typeface="Times New Roman" pitchFamily="18" charset="0"/>
                <a:cs typeface="Times New Roman" pitchFamily="18" charset="0"/>
              </a:rPr>
              <a:t>Я ГОРЖУСЬ</a:t>
            </a:r>
            <a:endParaRPr lang="ru-RU" sz="4800" b="1" dirty="0">
              <a:latin typeface="Times New Roman" pitchFamily="18" charset="0"/>
              <a:cs typeface="Times New Roman" pitchFamily="18" charset="0"/>
            </a:endParaRPr>
          </a:p>
        </p:txBody>
      </p:sp>
    </p:spTree>
    <p:extLst>
      <p:ext uri="{BB962C8B-B14F-4D97-AF65-F5344CB8AC3E}">
        <p14:creationId xmlns:p14="http://schemas.microsoft.com/office/powerpoint/2010/main" val="1968209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64" y="-285776"/>
            <a:ext cx="10932834" cy="7406666"/>
          </a:xfrm>
          <a:prstGeom prst="rect">
            <a:avLst/>
          </a:prstGeom>
          <a:noFill/>
          <a:ln>
            <a:noFill/>
          </a:ln>
        </p:spPr>
      </p:pic>
      <p:pic>
        <p:nvPicPr>
          <p:cNvPr id="5" name="Picture 4" descr="46"/>
          <p:cNvPicPr>
            <a:picLocks noChangeAspect="1" noChangeArrowheads="1"/>
          </p:cNvPicPr>
          <p:nvPr/>
        </p:nvPicPr>
        <p:blipFill>
          <a:blip r:embed="rId3" cstate="print"/>
          <a:srcRect/>
          <a:stretch>
            <a:fillRect/>
          </a:stretch>
        </p:blipFill>
        <p:spPr bwMode="auto">
          <a:xfrm>
            <a:off x="714348" y="1000108"/>
            <a:ext cx="3363912" cy="4681537"/>
          </a:xfrm>
          <a:prstGeom prst="rect">
            <a:avLst/>
          </a:prstGeom>
          <a:noFill/>
          <a:ln w="9525">
            <a:noFill/>
            <a:miter lim="800000"/>
            <a:headEnd/>
            <a:tailEnd/>
          </a:ln>
        </p:spPr>
      </p:pic>
      <p:sp>
        <p:nvSpPr>
          <p:cNvPr id="8" name="Прямоугольник 7"/>
          <p:cNvSpPr/>
          <p:nvPr/>
        </p:nvSpPr>
        <p:spPr>
          <a:xfrm>
            <a:off x="4357686" y="714357"/>
            <a:ext cx="4357718" cy="4893647"/>
          </a:xfrm>
          <a:prstGeom prst="rect">
            <a:avLst/>
          </a:prstGeom>
        </p:spPr>
        <p:txBody>
          <a:bodyPr wrap="square">
            <a:spAutoFit/>
          </a:bodyPr>
          <a:lstStyle/>
          <a:p>
            <a:pPr algn="ctr"/>
            <a:r>
              <a:rPr lang="ru-RU" sz="2400" b="1" i="1" dirty="0" smtClean="0">
                <a:solidFill>
                  <a:srgbClr val="660033"/>
                </a:solidFill>
                <a:latin typeface="Times New Roman" pitchFamily="18" charset="0"/>
                <a:cs typeface="Times New Roman" pitchFamily="18" charset="0"/>
              </a:rPr>
              <a:t>Здравствуй Мама!</a:t>
            </a:r>
            <a:br>
              <a:rPr lang="ru-RU" sz="2400" b="1" i="1" dirty="0" smtClean="0">
                <a:solidFill>
                  <a:srgbClr val="660033"/>
                </a:solidFill>
                <a:latin typeface="Times New Roman" pitchFamily="18" charset="0"/>
                <a:cs typeface="Times New Roman" pitchFamily="18" charset="0"/>
              </a:rPr>
            </a:br>
            <a:r>
              <a:rPr lang="ru-RU" sz="2400" b="1" i="1" dirty="0" smtClean="0">
                <a:solidFill>
                  <a:srgbClr val="660033"/>
                </a:solidFill>
                <a:latin typeface="Times New Roman" pitchFamily="18" charset="0"/>
                <a:cs typeface="Times New Roman" pitchFamily="18" charset="0"/>
              </a:rPr>
              <a:t>Я скучаю по тебе!</a:t>
            </a:r>
          </a:p>
          <a:p>
            <a:pPr algn="ctr"/>
            <a:r>
              <a:rPr lang="ru-RU" sz="2400" b="1" i="1" dirty="0" smtClean="0">
                <a:solidFill>
                  <a:srgbClr val="660033"/>
                </a:solidFill>
                <a:latin typeface="Times New Roman" pitchFamily="18" charset="0"/>
                <a:cs typeface="Times New Roman" pitchFamily="18" charset="0"/>
              </a:rPr>
              <a:t> Хочется прижаться и</a:t>
            </a:r>
            <a:r>
              <a:rPr lang="en-US" sz="2400" b="1" i="1" dirty="0" smtClean="0">
                <a:solidFill>
                  <a:srgbClr val="660033"/>
                </a:solidFill>
                <a:latin typeface="Times New Roman" pitchFamily="18" charset="0"/>
                <a:cs typeface="Times New Roman" pitchFamily="18" charset="0"/>
              </a:rPr>
              <a:t> </a:t>
            </a:r>
            <a:r>
              <a:rPr lang="ru-RU" sz="2400" b="1" i="1" dirty="0" smtClean="0">
                <a:solidFill>
                  <a:srgbClr val="660033"/>
                </a:solidFill>
                <a:latin typeface="Times New Roman" pitchFamily="18" charset="0"/>
                <a:cs typeface="Times New Roman" pitchFamily="18" charset="0"/>
              </a:rPr>
              <a:t>смеяться.</a:t>
            </a:r>
            <a:br>
              <a:rPr lang="ru-RU" sz="2400" b="1" i="1" dirty="0" smtClean="0">
                <a:solidFill>
                  <a:srgbClr val="660033"/>
                </a:solidFill>
                <a:latin typeface="Times New Roman" pitchFamily="18" charset="0"/>
                <a:cs typeface="Times New Roman" pitchFamily="18" charset="0"/>
              </a:rPr>
            </a:br>
            <a:r>
              <a:rPr lang="ru-RU" sz="2400" b="1" i="1" dirty="0" smtClean="0">
                <a:solidFill>
                  <a:srgbClr val="660033"/>
                </a:solidFill>
                <a:latin typeface="Times New Roman" pitchFamily="18" charset="0"/>
                <a:cs typeface="Times New Roman" pitchFamily="18" charset="0"/>
              </a:rPr>
              <a:t>Хочется поесть... домашних щей,</a:t>
            </a:r>
            <a:br>
              <a:rPr lang="ru-RU" sz="2400" b="1" i="1" dirty="0" smtClean="0">
                <a:solidFill>
                  <a:srgbClr val="660033"/>
                </a:solidFill>
                <a:latin typeface="Times New Roman" pitchFamily="18" charset="0"/>
                <a:cs typeface="Times New Roman" pitchFamily="18" charset="0"/>
              </a:rPr>
            </a:br>
            <a:r>
              <a:rPr lang="ru-RU" sz="2400" b="1" i="1" dirty="0" smtClean="0">
                <a:solidFill>
                  <a:srgbClr val="660033"/>
                </a:solidFill>
                <a:latin typeface="Times New Roman" pitchFamily="18" charset="0"/>
                <a:cs typeface="Times New Roman" pitchFamily="18" charset="0"/>
              </a:rPr>
              <a:t>погонять по крышам голубей!</a:t>
            </a:r>
            <a:br>
              <a:rPr lang="ru-RU" sz="2400" b="1" i="1" dirty="0" smtClean="0">
                <a:solidFill>
                  <a:srgbClr val="660033"/>
                </a:solidFill>
                <a:latin typeface="Times New Roman" pitchFamily="18" charset="0"/>
                <a:cs typeface="Times New Roman" pitchFamily="18" charset="0"/>
              </a:rPr>
            </a:br>
            <a:r>
              <a:rPr lang="ru-RU" sz="2400" b="1" i="1" dirty="0" smtClean="0">
                <a:solidFill>
                  <a:srgbClr val="660033"/>
                </a:solidFill>
                <a:latin typeface="Times New Roman" pitchFamily="18" charset="0"/>
                <a:cs typeface="Times New Roman" pitchFamily="18" charset="0"/>
              </a:rPr>
              <a:t>...как там, в госпитале папа?</a:t>
            </a:r>
            <a:br>
              <a:rPr lang="ru-RU" sz="2400" b="1" i="1" dirty="0" smtClean="0">
                <a:solidFill>
                  <a:srgbClr val="660033"/>
                </a:solidFill>
                <a:latin typeface="Times New Roman" pitchFamily="18" charset="0"/>
                <a:cs typeface="Times New Roman" pitchFamily="18" charset="0"/>
              </a:rPr>
            </a:br>
            <a:r>
              <a:rPr lang="ru-RU" sz="2400" b="1" i="1" dirty="0" smtClean="0">
                <a:solidFill>
                  <a:srgbClr val="660033"/>
                </a:solidFill>
                <a:latin typeface="Times New Roman" pitchFamily="18" charset="0"/>
                <a:cs typeface="Times New Roman" pitchFamily="18" charset="0"/>
              </a:rPr>
              <a:t>Завтра я в разведку, в тыл врага.</a:t>
            </a:r>
            <a:br>
              <a:rPr lang="ru-RU" sz="2400" b="1" i="1" dirty="0" smtClean="0">
                <a:solidFill>
                  <a:srgbClr val="660033"/>
                </a:solidFill>
                <a:latin typeface="Times New Roman" pitchFamily="18" charset="0"/>
                <a:cs typeface="Times New Roman" pitchFamily="18" charset="0"/>
              </a:rPr>
            </a:br>
            <a:r>
              <a:rPr lang="ru-RU" sz="2400" b="1" i="1" dirty="0" smtClean="0">
                <a:solidFill>
                  <a:srgbClr val="660033"/>
                </a:solidFill>
                <a:latin typeface="Times New Roman" pitchFamily="18" charset="0"/>
                <a:cs typeface="Times New Roman" pitchFamily="18" charset="0"/>
              </a:rPr>
              <a:t>Ты не бойся.</a:t>
            </a:r>
            <a:br>
              <a:rPr lang="ru-RU" sz="2400" b="1" i="1" dirty="0" smtClean="0">
                <a:solidFill>
                  <a:srgbClr val="660033"/>
                </a:solidFill>
                <a:latin typeface="Times New Roman" pitchFamily="18" charset="0"/>
                <a:cs typeface="Times New Roman" pitchFamily="18" charset="0"/>
              </a:rPr>
            </a:br>
            <a:r>
              <a:rPr lang="ru-RU" sz="2400" b="1" i="1" dirty="0" smtClean="0">
                <a:solidFill>
                  <a:srgbClr val="660033"/>
                </a:solidFill>
                <a:latin typeface="Times New Roman" pitchFamily="18" charset="0"/>
                <a:cs typeface="Times New Roman" pitchFamily="18" charset="0"/>
              </a:rPr>
              <a:t>Мне совсем нестрашно.</a:t>
            </a:r>
            <a:br>
              <a:rPr lang="ru-RU" sz="2400" b="1" i="1" dirty="0" smtClean="0">
                <a:solidFill>
                  <a:srgbClr val="660033"/>
                </a:solidFill>
                <a:latin typeface="Times New Roman" pitchFamily="18" charset="0"/>
                <a:cs typeface="Times New Roman" pitchFamily="18" charset="0"/>
              </a:rPr>
            </a:br>
            <a:r>
              <a:rPr lang="ru-RU" sz="2400" b="1" i="1" dirty="0" smtClean="0">
                <a:solidFill>
                  <a:srgbClr val="660033"/>
                </a:solidFill>
                <a:latin typeface="Times New Roman" pitchFamily="18" charset="0"/>
                <a:cs typeface="Times New Roman" pitchFamily="18" charset="0"/>
              </a:rPr>
              <a:t>Мама!  Я люблю твои глаза</a:t>
            </a:r>
            <a:r>
              <a:rPr lang="ru-RU" b="1" i="1" dirty="0" smtClean="0">
                <a:solidFill>
                  <a:srgbClr val="660033"/>
                </a:solidFill>
                <a:latin typeface="Monotype Corsiva" pitchFamily="66" charset="0"/>
              </a:rPr>
              <a:t>...</a:t>
            </a:r>
            <a:endParaRPr lang="ru-RU" b="1" i="1" dirty="0">
              <a:solidFill>
                <a:srgbClr val="660033"/>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pic>
        <p:nvPicPr>
          <p:cNvPr id="5" name="Рисунок 4" descr="D:\фото дедушек\122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96" y="1428736"/>
            <a:ext cx="2373563" cy="3360420"/>
          </a:xfrm>
          <a:prstGeom prst="rect">
            <a:avLst/>
          </a:prstGeom>
          <a:noFill/>
          <a:ln>
            <a:noFill/>
          </a:ln>
        </p:spPr>
      </p:pic>
      <p:sp>
        <p:nvSpPr>
          <p:cNvPr id="7169" name="Rectangle 1"/>
          <p:cNvSpPr>
            <a:spLocks noChangeArrowheads="1"/>
          </p:cNvSpPr>
          <p:nvPr/>
        </p:nvSpPr>
        <p:spPr bwMode="auto">
          <a:xfrm>
            <a:off x="3000364" y="419802"/>
            <a:ext cx="614363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Курочкин Георгий Фадеевич </a:t>
            </a:r>
          </a:p>
          <a:p>
            <a:pPr marL="0" marR="0" lvl="0" indent="0" algn="l" defTabSz="914400" rtl="0" eaLnBrk="1" fontAlgn="base" latinLnBrk="0" hangingPunct="1">
              <a:lnSpc>
                <a:spcPct val="100000"/>
              </a:lnSpc>
              <a:spcBef>
                <a:spcPct val="0"/>
              </a:spcBef>
              <a:spcAft>
                <a:spcPct val="0"/>
              </a:spcAft>
              <a:buClrTx/>
              <a:buSzTx/>
              <a:buFontTx/>
              <a:buNone/>
              <a:tabLst/>
            </a:pPr>
            <a:r>
              <a:rPr lang="ru-RU" sz="2400" i="1" dirty="0" smtClean="0">
                <a:latin typeface="Times New Roman" pitchFamily="18" charset="0"/>
                <a:ea typeface="Calibri" pitchFamily="34" charset="0"/>
                <a:cs typeface="Times New Roman" pitchFamily="18" charset="0"/>
              </a:rPr>
              <a:t>Р</a:t>
            </a:r>
            <a:r>
              <a:rPr kumimoji="0" lang="ru-RU"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одился в 1908году.</a:t>
            </a:r>
            <a:endParaRPr kumimoji="0" lang="ru-RU" sz="2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Весной 1943 года в городе Омске был     сформирован «Сибирский полк» и отправлен на фронт.</a:t>
            </a:r>
            <a:endParaRPr kumimoji="0" lang="ru-RU" sz="2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Мой  прадедушка Курочкин  Георгий  Фадеевич  был на фронте связистом.  Дошел до Берлина.</a:t>
            </a:r>
            <a:endParaRPr kumimoji="0" lang="ru-RU" sz="2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27 апреля 1945 года был ранен под Берлином, проходил госпитализацию в городе Воронеже.</a:t>
            </a:r>
            <a:endParaRPr kumimoji="0" lang="ru-RU" sz="2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Имеет награды:</a:t>
            </a:r>
            <a:endParaRPr kumimoji="0" lang="ru-RU" sz="2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МЕДАЛЬ  « ЗА ПОБЕДУ НАД ГЕРМАНИЕЙ В ВЕЛИКОЙ ОТЕЧЕСТВЕННОЙ ВОЙНЕ  1941 - 1945гг.»</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ОРДЕН  ОТЕЧЕСТВЕННОЙ ВОЙНЫ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a:t>
            </a:r>
            <a:r>
              <a:rPr kumimoji="0" lang="ru-RU" sz="240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СТЕПЕНИ          </a:t>
            </a:r>
            <a:r>
              <a:rPr kumimoji="0" lang="ru-RU" sz="140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pic>
        <p:nvPicPr>
          <p:cNvPr id="4098" name="Picture 2" descr="G:\книга памяти сад\22-04-2020_10-54-17\20200422_1052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861048"/>
            <a:ext cx="3478143" cy="2528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67944" y="116632"/>
            <a:ext cx="4968552" cy="6463308"/>
          </a:xfrm>
          <a:prstGeom prst="rect">
            <a:avLst/>
          </a:prstGeom>
          <a:noFill/>
        </p:spPr>
        <p:txBody>
          <a:bodyPr wrap="square" rtlCol="0">
            <a:spAutoFit/>
          </a:bodyPr>
          <a:lstStyle/>
          <a:p>
            <a:r>
              <a:rPr lang="ru-RU" dirty="0"/>
              <a:t>Одним из компонентов образовательных </a:t>
            </a:r>
            <a:r>
              <a:rPr lang="ru-RU" dirty="0" smtClean="0"/>
              <a:t>областей в нашей работе является патриотическое воспитание дошкольников. Патриотизм </a:t>
            </a:r>
            <a:r>
              <a:rPr lang="ru-RU" dirty="0"/>
              <a:t>– это любовь к Родине, преданность своему Отечеству, стремление служить его интересам и готовность, вплоть до самопожертвования, к его защите. </a:t>
            </a:r>
            <a:br>
              <a:rPr lang="ru-RU" dirty="0"/>
            </a:br>
            <a:r>
              <a:rPr lang="ru-RU" b="1" i="1" dirty="0"/>
              <a:t>Основные задачи патриотического воспитания дошкольников</a:t>
            </a:r>
            <a:r>
              <a:rPr lang="ru-RU" dirty="0"/>
              <a:t/>
            </a:r>
            <a:br>
              <a:rPr lang="ru-RU" dirty="0"/>
            </a:br>
            <a:r>
              <a:rPr lang="ru-RU" dirty="0"/>
              <a:t>- формирование любви к родному краю (причастности к родному дому, семье, детскому саду, города) ;</a:t>
            </a:r>
            <a:br>
              <a:rPr lang="ru-RU" dirty="0"/>
            </a:br>
            <a:r>
              <a:rPr lang="ru-RU" dirty="0"/>
              <a:t>- формирование духовно-нравственных отношений;</a:t>
            </a:r>
            <a:br>
              <a:rPr lang="ru-RU" dirty="0"/>
            </a:br>
            <a:r>
              <a:rPr lang="ru-RU" dirty="0"/>
              <a:t>- формирование любви к культурному наследию своего народа;</a:t>
            </a:r>
            <a:br>
              <a:rPr lang="ru-RU" dirty="0"/>
            </a:br>
            <a:r>
              <a:rPr lang="ru-RU" dirty="0"/>
              <a:t>- воспитание любви уважения к своим национальным особенностям;</a:t>
            </a:r>
            <a:br>
              <a:rPr lang="ru-RU" dirty="0"/>
            </a:br>
            <a:r>
              <a:rPr lang="ru-RU" dirty="0"/>
              <a:t>- чувство собственного достоинства как представителя своего народа;</a:t>
            </a:r>
            <a:br>
              <a:rPr lang="ru-RU" dirty="0"/>
            </a:br>
            <a:r>
              <a:rPr lang="ru-RU" dirty="0"/>
              <a:t>- толерантное отношение к представителям других национальностей, к ровесникам, родителям, соседям, другим людям. </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860" y="288032"/>
            <a:ext cx="2684980" cy="3259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178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pic>
        <p:nvPicPr>
          <p:cNvPr id="1026" name="Picture 2" descr="G:\книга памяти сад\наградные документы\20200417_1356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45076">
            <a:off x="656892" y="592252"/>
            <a:ext cx="3197000" cy="27382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книга памяти сад\наградные документы\20200417_13554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06727">
            <a:off x="5218272" y="761621"/>
            <a:ext cx="3553499" cy="26651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книга памяти сад\наградные документы\20200417_1355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0100" y="3429000"/>
            <a:ext cx="3803799" cy="29599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pic>
        <p:nvPicPr>
          <p:cNvPr id="5" name="Рисунок 4" descr="D:\фото дедушек\Untitled-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2393604" cy="2857520"/>
          </a:xfrm>
          <a:prstGeom prst="rect">
            <a:avLst/>
          </a:prstGeom>
          <a:noFill/>
          <a:ln>
            <a:noFill/>
          </a:ln>
        </p:spPr>
      </p:pic>
      <p:sp>
        <p:nvSpPr>
          <p:cNvPr id="6145" name="Rectangle 1"/>
          <p:cNvSpPr>
            <a:spLocks noChangeArrowheads="1"/>
          </p:cNvSpPr>
          <p:nvPr/>
        </p:nvSpPr>
        <p:spPr bwMode="auto">
          <a:xfrm>
            <a:off x="2987824" y="815042"/>
            <a:ext cx="6156176"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Енацкий</a:t>
            </a:r>
            <a:r>
              <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Петр  Ефимович </a:t>
            </a:r>
          </a:p>
          <a:p>
            <a:pPr marL="0" marR="0" lvl="0" indent="0" algn="l" defTabSz="914400" rtl="0" eaLnBrk="1" fontAlgn="base" latinLnBrk="0" hangingPunct="1">
              <a:lnSpc>
                <a:spcPct val="100000"/>
              </a:lnSpc>
              <a:spcBef>
                <a:spcPct val="0"/>
              </a:spcBef>
              <a:spcAft>
                <a:spcPct val="0"/>
              </a:spcAft>
              <a:buClrTx/>
              <a:buSzTx/>
              <a:buFontTx/>
              <a:buNone/>
              <a:tabLst/>
            </a:pPr>
            <a:r>
              <a:rPr lang="ru-RU" sz="2400" i="1" dirty="0">
                <a:latin typeface="Times New Roman" pitchFamily="18" charset="0"/>
                <a:ea typeface="Calibri" pitchFamily="34" charset="0"/>
                <a:cs typeface="Times New Roman" pitchFamily="18" charset="0"/>
              </a:rPr>
              <a:t>Р</a:t>
            </a:r>
            <a:r>
              <a:rPr kumimoji="0" lang="ru-RU"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одился в 1912 году, в Ростовской области, хутор Сумской.</a:t>
            </a:r>
            <a:endParaRPr kumimoji="0" lang="ru-RU" sz="2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1941 году был призван в армию, в строительный батальон. Наводил  переправы. Строил мосты, возводил оборонительные сооружения. Строил полевые аэродромы.</a:t>
            </a:r>
            <a:endParaRPr kumimoji="0" lang="ru-RU" sz="2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начале это был 554 отдельный строительный батальон,</a:t>
            </a:r>
            <a:r>
              <a:rPr lang="ru-RU" sz="2400" i="1" dirty="0" smtClean="0">
                <a:latin typeface="Times New Roman" pitchFamily="18" charset="0"/>
                <a:cs typeface="Times New Roman" pitchFamily="18" charset="0"/>
              </a:rPr>
              <a:t> </a:t>
            </a:r>
            <a:r>
              <a:rPr kumimoji="0" lang="ru-RU"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котором он служил до августа 1943 года.</a:t>
            </a:r>
            <a:endParaRPr lang="ru-RU" sz="2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затем до конца войны  5 – </a:t>
            </a:r>
            <a:r>
              <a:rPr kumimoji="0" lang="ru-RU"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ый</a:t>
            </a:r>
            <a:r>
              <a:rPr kumimoji="0" lang="ru-RU"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военно</a:t>
            </a:r>
            <a:r>
              <a:rPr kumimoji="0" lang="ru-RU"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дорожный  отряд.  Имеет награды.</a:t>
            </a:r>
            <a:endParaRPr kumimoji="0" lang="ru-RU" sz="2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pic>
        <p:nvPicPr>
          <p:cNvPr id="5" name="Содержимое 4" descr="Без имеsssни-1.jpg"/>
          <p:cNvPicPr>
            <a:picLocks noChangeAspect="1"/>
          </p:cNvPicPr>
          <p:nvPr/>
        </p:nvPicPr>
        <p:blipFill>
          <a:blip r:embed="rId3" cstate="print"/>
          <a:stretch>
            <a:fillRect/>
          </a:stretch>
        </p:blipFill>
        <p:spPr>
          <a:xfrm>
            <a:off x="467544" y="1700808"/>
            <a:ext cx="2426695" cy="3168352"/>
          </a:xfrm>
          <a:prstGeom prst="rect">
            <a:avLst/>
          </a:prstGeom>
        </p:spPr>
      </p:pic>
      <p:sp>
        <p:nvSpPr>
          <p:cNvPr id="6" name="Заголовок 3"/>
          <p:cNvSpPr txBox="1">
            <a:spLocks/>
          </p:cNvSpPr>
          <p:nvPr/>
        </p:nvSpPr>
        <p:spPr>
          <a:xfrm>
            <a:off x="4716016" y="620688"/>
            <a:ext cx="4048124"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latin typeface="Times New Roman" pitchFamily="18" charset="0"/>
                <a:cs typeface="Times New Roman" pitchFamily="18" charset="0"/>
              </a:rPr>
              <a:t>Козлов Дмитрий Иванович</a:t>
            </a:r>
            <a:endParaRPr lang="ru-RU" sz="2400" b="1" dirty="0">
              <a:latin typeface="Times New Roman" pitchFamily="18" charset="0"/>
              <a:cs typeface="Times New Roman" pitchFamily="18" charset="0"/>
            </a:endParaRPr>
          </a:p>
        </p:txBody>
      </p:sp>
      <p:sp>
        <p:nvSpPr>
          <p:cNvPr id="7" name="Прямоугольник 6"/>
          <p:cNvSpPr/>
          <p:nvPr/>
        </p:nvSpPr>
        <p:spPr>
          <a:xfrm>
            <a:off x="3563888" y="1556792"/>
            <a:ext cx="5200252" cy="4708981"/>
          </a:xfrm>
          <a:prstGeom prst="rect">
            <a:avLst/>
          </a:prstGeom>
        </p:spPr>
        <p:txBody>
          <a:bodyPr wrap="square">
            <a:spAutoFit/>
          </a:bodyPr>
          <a:lstStyle/>
          <a:p>
            <a:pPr algn="just"/>
            <a:r>
              <a:rPr lang="ru-RU" sz="2000" b="1" i="1" dirty="0">
                <a:latin typeface="Times New Roman" pitchFamily="18" charset="0"/>
                <a:cs typeface="Times New Roman" pitchFamily="18" charset="0"/>
              </a:rPr>
              <a:t>Родился в 1914 году в селе Безопасном Ставропольского края. </a:t>
            </a:r>
          </a:p>
          <a:p>
            <a:pPr algn="just"/>
            <a:r>
              <a:rPr lang="ru-RU" sz="2000" b="1" i="1" dirty="0">
                <a:latin typeface="Times New Roman" pitchFamily="18" charset="0"/>
                <a:cs typeface="Times New Roman" pitchFamily="18" charset="0"/>
              </a:rPr>
              <a:t>Воевал на западном фронте. Был командиром минометной роты. Во время боевого задания получил ранение в бедро. Немцы из танков в упор расстреляли всю минометную роту, которая стояла в лесополосе. В живых осталось только два человека. Дмитрия Ивановича нашли вовремя подоспевшие советские солдаты. Женился до войны, воспитал четверых детей.</a:t>
            </a:r>
          </a:p>
          <a:p>
            <a:pPr algn="just"/>
            <a:r>
              <a:rPr lang="ru-RU" sz="2000" b="1" i="1" dirty="0">
                <a:latin typeface="Times New Roman" pitchFamily="18" charset="0"/>
                <a:cs typeface="Times New Roman" pitchFamily="18" charset="0"/>
              </a:rPr>
              <a:t>В послевоенное время был активистом партийной линии, занимал должность председателя сельского совета.</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pic>
        <p:nvPicPr>
          <p:cNvPr id="5" name="Содержимое 4" descr="y.jpg"/>
          <p:cNvPicPr>
            <a:picLocks noChangeAspect="1"/>
          </p:cNvPicPr>
          <p:nvPr/>
        </p:nvPicPr>
        <p:blipFill>
          <a:blip r:embed="rId3" cstate="print"/>
          <a:stretch>
            <a:fillRect/>
          </a:stretch>
        </p:blipFill>
        <p:spPr>
          <a:xfrm>
            <a:off x="577145" y="1700808"/>
            <a:ext cx="2460450" cy="3456384"/>
          </a:xfrm>
          <a:prstGeom prst="rect">
            <a:avLst/>
          </a:prstGeom>
        </p:spPr>
      </p:pic>
      <p:sp>
        <p:nvSpPr>
          <p:cNvPr id="6" name="Прямоугольник 5"/>
          <p:cNvSpPr/>
          <p:nvPr/>
        </p:nvSpPr>
        <p:spPr>
          <a:xfrm>
            <a:off x="3203848" y="335846"/>
            <a:ext cx="5940152" cy="6309420"/>
          </a:xfrm>
          <a:prstGeom prst="rect">
            <a:avLst/>
          </a:prstGeom>
        </p:spPr>
        <p:txBody>
          <a:bodyPr wrap="square">
            <a:spAutoFit/>
          </a:bodyPr>
          <a:lstStyle/>
          <a:p>
            <a:pPr algn="ctr"/>
            <a:endParaRPr lang="ru-RU" sz="2400" b="1" dirty="0" smtClean="0">
              <a:latin typeface="Times New Roman" pitchFamily="18" charset="0"/>
              <a:cs typeface="Times New Roman" pitchFamily="18" charset="0"/>
            </a:endParaRPr>
          </a:p>
          <a:p>
            <a:pPr algn="ctr"/>
            <a:r>
              <a:rPr lang="ru-RU" sz="2400" b="1" dirty="0" err="1" smtClean="0">
                <a:latin typeface="Times New Roman" pitchFamily="18" charset="0"/>
                <a:cs typeface="Times New Roman" pitchFamily="18" charset="0"/>
              </a:rPr>
              <a:t>Ведманкин</a:t>
            </a:r>
            <a:r>
              <a:rPr lang="ru-RU" sz="2400" b="1" dirty="0" smtClean="0">
                <a:latin typeface="Times New Roman" pitchFamily="18" charset="0"/>
                <a:cs typeface="Times New Roman" pitchFamily="18" charset="0"/>
              </a:rPr>
              <a:t> </a:t>
            </a:r>
            <a:r>
              <a:rPr lang="ru-RU" sz="2400" b="1" dirty="0">
                <a:latin typeface="Times New Roman" pitchFamily="18" charset="0"/>
                <a:cs typeface="Times New Roman" pitchFamily="18" charset="0"/>
              </a:rPr>
              <a:t>Семен </a:t>
            </a:r>
            <a:r>
              <a:rPr lang="ru-RU" sz="2400" b="1" dirty="0" smtClean="0">
                <a:latin typeface="Times New Roman" pitchFamily="18" charset="0"/>
                <a:cs typeface="Times New Roman" pitchFamily="18" charset="0"/>
              </a:rPr>
              <a:t>Степанович</a:t>
            </a:r>
          </a:p>
          <a:p>
            <a:pPr algn="just"/>
            <a:endParaRPr lang="ru-RU" b="1" i="1" dirty="0" smtClean="0"/>
          </a:p>
          <a:p>
            <a:pPr algn="just"/>
            <a:r>
              <a:rPr lang="ru-RU" sz="2000" b="1" i="1" dirty="0" smtClean="0">
                <a:latin typeface="Times New Roman" pitchFamily="18" charset="0"/>
                <a:cs typeface="Times New Roman" pitchFamily="18" charset="0"/>
              </a:rPr>
              <a:t>Родился </a:t>
            </a:r>
            <a:r>
              <a:rPr lang="ru-RU" sz="2000" b="1" i="1" dirty="0">
                <a:latin typeface="Times New Roman" pitchFamily="18" charset="0"/>
                <a:cs typeface="Times New Roman" pitchFamily="18" charset="0"/>
              </a:rPr>
              <a:t>в 1920 году в селе </a:t>
            </a:r>
            <a:r>
              <a:rPr lang="ru-RU" sz="2000" b="1" i="1" dirty="0" err="1">
                <a:latin typeface="Times New Roman" pitchFamily="18" charset="0"/>
                <a:cs typeface="Times New Roman" pitchFamily="18" charset="0"/>
              </a:rPr>
              <a:t>Салтон</a:t>
            </a:r>
            <a:r>
              <a:rPr lang="ru-RU" sz="2000" b="1" i="1" dirty="0">
                <a:latin typeface="Times New Roman" pitchFamily="18" charset="0"/>
                <a:cs typeface="Times New Roman" pitchFamily="18" charset="0"/>
              </a:rPr>
              <a:t> Алтайского края. </a:t>
            </a:r>
          </a:p>
          <a:p>
            <a:pPr algn="just"/>
            <a:r>
              <a:rPr lang="ru-RU" sz="2000" b="1" i="1" dirty="0">
                <a:latin typeface="Times New Roman" pitchFamily="18" charset="0"/>
                <a:cs typeface="Times New Roman" pitchFamily="18" charset="0"/>
              </a:rPr>
              <a:t>Воевал на Дальнем Востоке на границе с Японией. Во время переправы на Курильские острова попал под обстрел Японской авиации. Судно затонуло, Семен Степанович получил ранение в шею и контузию, с которыми попал в госпиталь. После выздоровления вернулся на границу. Награжден: Орден Отечественной войны, медаль за победу над Японией, медаль за победу над Германией.</a:t>
            </a:r>
          </a:p>
          <a:p>
            <a:pPr algn="just"/>
            <a:r>
              <a:rPr lang="ru-RU" sz="2000" b="1" i="1" dirty="0">
                <a:latin typeface="Times New Roman" pitchFamily="18" charset="0"/>
                <a:cs typeface="Times New Roman" pitchFamily="18" charset="0"/>
              </a:rPr>
              <a:t>После войны женился, воспитал двоих дочерей.</a:t>
            </a:r>
          </a:p>
          <a:p>
            <a:pPr algn="just"/>
            <a:r>
              <a:rPr lang="ru-RU" sz="2000" b="1" i="1" dirty="0">
                <a:latin typeface="Times New Roman" pitchFamily="18" charset="0"/>
                <a:cs typeface="Times New Roman" pitchFamily="18" charset="0"/>
              </a:rPr>
              <a:t>С 1948 года и до выхода на пенсию, работал на элеваторе, в городе Новоалександровске.</a:t>
            </a:r>
          </a:p>
          <a:p>
            <a:pPr algn="just"/>
            <a:r>
              <a:rPr lang="ru-RU" sz="2000" b="1" i="1" dirty="0">
                <a:latin typeface="Times New Roman" pitchFamily="18" charset="0"/>
                <a:cs typeface="Times New Roman" pitchFamily="18" charset="0"/>
              </a:rPr>
              <a:t>Многие годы подряд, был лучшим работником элеватора и его портрет, постоянно висел на доске почета города.</a:t>
            </a:r>
          </a:p>
          <a:p>
            <a:r>
              <a:rPr lang="ru-RU" b="1" i="1" dirty="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pic>
        <p:nvPicPr>
          <p:cNvPr id="5" name="Содержимое 4" descr="eee.jpg"/>
          <p:cNvPicPr>
            <a:picLocks noChangeAspect="1"/>
          </p:cNvPicPr>
          <p:nvPr/>
        </p:nvPicPr>
        <p:blipFill>
          <a:blip r:embed="rId3" cstate="print"/>
          <a:stretch>
            <a:fillRect/>
          </a:stretch>
        </p:blipFill>
        <p:spPr>
          <a:xfrm>
            <a:off x="402795" y="1340768"/>
            <a:ext cx="2880320" cy="3724656"/>
          </a:xfrm>
          <a:prstGeom prst="rect">
            <a:avLst/>
          </a:prstGeom>
        </p:spPr>
      </p:pic>
      <p:sp>
        <p:nvSpPr>
          <p:cNvPr id="7" name="Прямоугольник 6"/>
          <p:cNvSpPr/>
          <p:nvPr/>
        </p:nvSpPr>
        <p:spPr>
          <a:xfrm>
            <a:off x="3635896" y="404664"/>
            <a:ext cx="4680520" cy="461665"/>
          </a:xfrm>
          <a:prstGeom prst="rect">
            <a:avLst/>
          </a:prstGeom>
        </p:spPr>
        <p:txBody>
          <a:bodyPr wrap="square">
            <a:spAutoFit/>
          </a:bodyPr>
          <a:lstStyle/>
          <a:p>
            <a:pPr algn="ctr"/>
            <a:r>
              <a:rPr lang="ru-RU" sz="2400" b="1" dirty="0">
                <a:latin typeface="Times New Roman" pitchFamily="18" charset="0"/>
                <a:cs typeface="Times New Roman" pitchFamily="18" charset="0"/>
              </a:rPr>
              <a:t>Звягинцев Стефан  Иванович</a:t>
            </a:r>
            <a:endParaRPr lang="ru-RU" sz="2400" dirty="0">
              <a:latin typeface="Times New Roman" pitchFamily="18" charset="0"/>
              <a:cs typeface="Times New Roman" pitchFamily="18" charset="0"/>
            </a:endParaRPr>
          </a:p>
        </p:txBody>
      </p:sp>
      <p:sp>
        <p:nvSpPr>
          <p:cNvPr id="8" name="Прямоугольник 7"/>
          <p:cNvSpPr/>
          <p:nvPr/>
        </p:nvSpPr>
        <p:spPr>
          <a:xfrm>
            <a:off x="3635896" y="474345"/>
            <a:ext cx="5508104" cy="6217087"/>
          </a:xfrm>
          <a:prstGeom prst="rect">
            <a:avLst/>
          </a:prstGeom>
        </p:spPr>
        <p:txBody>
          <a:bodyPr wrap="square">
            <a:spAutoFit/>
          </a:bodyPr>
          <a:lstStyle/>
          <a:p>
            <a:pPr algn="just"/>
            <a:endParaRPr lang="ru-RU" b="1" i="1" dirty="0" smtClean="0"/>
          </a:p>
          <a:p>
            <a:pPr algn="just"/>
            <a:r>
              <a:rPr lang="ru-RU" sz="2000" b="1" i="1" dirty="0" smtClean="0">
                <a:latin typeface="Times New Roman" pitchFamily="18" charset="0"/>
                <a:cs typeface="Times New Roman" pitchFamily="18" charset="0"/>
              </a:rPr>
              <a:t>Родился </a:t>
            </a:r>
            <a:r>
              <a:rPr lang="ru-RU" sz="2000" b="1" i="1" dirty="0">
                <a:latin typeface="Times New Roman" pitchFamily="18" charset="0"/>
                <a:cs typeface="Times New Roman" pitchFamily="18" charset="0"/>
              </a:rPr>
              <a:t>в 1892 году в селе Безопасном Ставропольского уезда. В 1914 году был призван на действительную службу, а в 1918 году пошел защищать Советскую власть. Воевал в отряде имени П.М. Ипатова. </a:t>
            </a:r>
          </a:p>
          <a:p>
            <a:pPr algn="just"/>
            <a:r>
              <a:rPr lang="ru-RU" sz="2000" b="1" i="1" dirty="0">
                <a:latin typeface="Times New Roman" pitchFamily="18" charset="0"/>
                <a:cs typeface="Times New Roman" pitchFamily="18" charset="0"/>
              </a:rPr>
              <a:t>После возвращения с Гражданской войны приступил к восстановлению хозяйства. В 1921 году был образован хутор «Попутный». В 1930 году организовали колхоз «Попутный», председателем избрали Звягинцева  Стефана Ивановича. На этой должности он работал до 1935 года. </a:t>
            </a:r>
          </a:p>
          <a:p>
            <a:pPr algn="just"/>
            <a:r>
              <a:rPr lang="ru-RU" sz="2000" b="1" i="1" dirty="0">
                <a:latin typeface="Times New Roman" pitchFamily="18" charset="0"/>
                <a:cs typeface="Times New Roman" pitchFamily="18" charset="0"/>
              </a:rPr>
              <a:t>С 1936 по 1938 год работал председателем </a:t>
            </a:r>
            <a:r>
              <a:rPr lang="ru-RU" sz="2000" b="1" i="1" dirty="0" err="1">
                <a:latin typeface="Times New Roman" pitchFamily="18" charset="0"/>
                <a:cs typeface="Times New Roman" pitchFamily="18" charset="0"/>
              </a:rPr>
              <a:t>Безопасненского</a:t>
            </a:r>
            <a:r>
              <a:rPr lang="ru-RU" sz="2000" b="1" i="1" dirty="0">
                <a:latin typeface="Times New Roman" pitchFamily="18" charset="0"/>
                <a:cs typeface="Times New Roman" pitchFamily="18" charset="0"/>
              </a:rPr>
              <a:t> сельпо. В 1940 году вступил в ряды КПСС и был назначен заведующим мельницей. </a:t>
            </a:r>
          </a:p>
          <a:p>
            <a:pPr algn="just"/>
            <a:r>
              <a:rPr lang="ru-RU" sz="2000" b="1" i="1" dirty="0">
                <a:latin typeface="Times New Roman" pitchFamily="18" charset="0"/>
                <a:cs typeface="Times New Roman" pitchFamily="18" charset="0"/>
              </a:rPr>
              <a:t>6 февраля 1942 года ушел добровольцем на фронт. Комиссован по ранению 27 марта 1945 года.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pic>
        <p:nvPicPr>
          <p:cNvPr id="5" name="Содержимое 5" descr="Без им111ени-1.jpg"/>
          <p:cNvPicPr>
            <a:picLocks noChangeAspect="1"/>
          </p:cNvPicPr>
          <p:nvPr/>
        </p:nvPicPr>
        <p:blipFill>
          <a:blip r:embed="rId3" cstate="print"/>
          <a:stretch>
            <a:fillRect/>
          </a:stretch>
        </p:blipFill>
        <p:spPr>
          <a:xfrm>
            <a:off x="611560" y="1988839"/>
            <a:ext cx="3453145" cy="3910197"/>
          </a:xfrm>
          <a:prstGeom prst="rect">
            <a:avLst/>
          </a:prstGeom>
        </p:spPr>
      </p:pic>
      <p:pic>
        <p:nvPicPr>
          <p:cNvPr id="6" name="Содержимое 7" descr="Без333 имени-1.jpg"/>
          <p:cNvPicPr>
            <a:picLocks noChangeAspect="1"/>
          </p:cNvPicPr>
          <p:nvPr/>
        </p:nvPicPr>
        <p:blipFill>
          <a:blip r:embed="rId4" cstate="print"/>
          <a:stretch>
            <a:fillRect/>
          </a:stretch>
        </p:blipFill>
        <p:spPr>
          <a:xfrm>
            <a:off x="5004048" y="2001234"/>
            <a:ext cx="4009017" cy="3897801"/>
          </a:xfrm>
          <a:prstGeom prst="rect">
            <a:avLst/>
          </a:prstGeom>
        </p:spPr>
      </p:pic>
      <p:sp>
        <p:nvSpPr>
          <p:cNvPr id="7" name="TextBox 6"/>
          <p:cNvSpPr txBox="1"/>
          <p:nvPr/>
        </p:nvSpPr>
        <p:spPr>
          <a:xfrm>
            <a:off x="1043608" y="476672"/>
            <a:ext cx="6480720" cy="954107"/>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Алексеев  Георгий Павлович</a:t>
            </a:r>
          </a:p>
          <a:p>
            <a:pPr algn="ctr"/>
            <a:r>
              <a:rPr lang="ru-RU" sz="2800" b="1" dirty="0" smtClean="0">
                <a:latin typeface="Times New Roman" pitchFamily="18" charset="0"/>
                <a:cs typeface="Times New Roman" pitchFamily="18" charset="0"/>
              </a:rPr>
              <a:t>Алексеева  Татьяна Дмитриевна</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186955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sp>
        <p:nvSpPr>
          <p:cNvPr id="5" name="TextBox 4"/>
          <p:cNvSpPr txBox="1"/>
          <p:nvPr/>
        </p:nvSpPr>
        <p:spPr>
          <a:xfrm>
            <a:off x="467544" y="476672"/>
            <a:ext cx="184731" cy="369332"/>
          </a:xfrm>
          <a:prstGeom prst="rect">
            <a:avLst/>
          </a:prstGeom>
          <a:noFill/>
        </p:spPr>
        <p:txBody>
          <a:bodyPr wrap="none" rtlCol="0">
            <a:spAutoFit/>
          </a:bodyPr>
          <a:lstStyle/>
          <a:p>
            <a:endParaRPr lang="ru-RU" dirty="0"/>
          </a:p>
        </p:txBody>
      </p:sp>
      <p:sp>
        <p:nvSpPr>
          <p:cNvPr id="6" name="Прямоугольник 5"/>
          <p:cNvSpPr/>
          <p:nvPr/>
        </p:nvSpPr>
        <p:spPr>
          <a:xfrm>
            <a:off x="-252536" y="197346"/>
            <a:ext cx="4464496" cy="6186309"/>
          </a:xfrm>
          <a:prstGeom prst="rect">
            <a:avLst/>
          </a:prstGeom>
        </p:spPr>
        <p:txBody>
          <a:bodyPr wrap="square">
            <a:spAutoFit/>
          </a:bodyPr>
          <a:lstStyle/>
          <a:p>
            <a:pPr algn="ctr">
              <a:buNone/>
            </a:pPr>
            <a:endParaRPr lang="ru-RU" b="1" i="1" dirty="0" smtClean="0">
              <a:effectLst>
                <a:outerShdw blurRad="38100" dist="38100" dir="2700000" algn="tl">
                  <a:srgbClr val="000000">
                    <a:alpha val="43137"/>
                  </a:srgbClr>
                </a:outerShdw>
              </a:effectLst>
            </a:endParaRPr>
          </a:p>
          <a:p>
            <a:pPr algn="ctr">
              <a:buNone/>
            </a:pPr>
            <a:r>
              <a:rPr lang="ru-RU" sz="2000" b="1" i="1" dirty="0" smtClean="0"/>
              <a:t>Алексеев </a:t>
            </a:r>
            <a:r>
              <a:rPr lang="ru-RU" sz="2000" b="1" i="1" dirty="0"/>
              <a:t>Георгий Павлович</a:t>
            </a:r>
          </a:p>
          <a:p>
            <a:pPr>
              <a:buNone/>
            </a:pPr>
            <a:r>
              <a:rPr lang="ru-RU" i="1" dirty="0"/>
              <a:t> </a:t>
            </a:r>
            <a:r>
              <a:rPr lang="ru-RU" i="1" dirty="0" smtClean="0"/>
              <a:t>С </a:t>
            </a:r>
            <a:r>
              <a:rPr lang="ru-RU" i="1" dirty="0"/>
              <a:t>1940 по 1948 годы Георгий Павлович являлся оперативным работником управления контрразведки.</a:t>
            </a:r>
          </a:p>
          <a:p>
            <a:pPr>
              <a:buNone/>
            </a:pPr>
            <a:r>
              <a:rPr lang="ru-RU" i="1" dirty="0"/>
              <a:t>Он успел проявить себя не только на Дальневосточном фронте, но и на  </a:t>
            </a:r>
            <a:r>
              <a:rPr lang="ru-RU" i="1" dirty="0" smtClean="0"/>
              <a:t>1-ом Белорусском</a:t>
            </a:r>
            <a:r>
              <a:rPr lang="ru-RU" i="1" dirty="0"/>
              <a:t>.  Служба </a:t>
            </a:r>
            <a:r>
              <a:rPr lang="ru-RU" i="1" dirty="0" smtClean="0"/>
              <a:t>в контрразведке </a:t>
            </a:r>
            <a:r>
              <a:rPr lang="ru-RU" i="1" dirty="0"/>
              <a:t>не позволяла  ему распространяться о своих  фронтовых подвигах,  но о столь</a:t>
            </a:r>
          </a:p>
          <a:p>
            <a:pPr>
              <a:buNone/>
            </a:pPr>
            <a:r>
              <a:rPr lang="ru-RU" i="1" dirty="0"/>
              <a:t>широкой «географии»  службы свидетельствовали его награды: медали  «За Победу над Японией»,</a:t>
            </a:r>
          </a:p>
          <a:p>
            <a:pPr>
              <a:buNone/>
            </a:pPr>
            <a:r>
              <a:rPr lang="ru-RU" i="1" dirty="0"/>
              <a:t>«За Победу  над Германией», Орден Красной Звезды, Орден Отечественной войны.</a:t>
            </a:r>
          </a:p>
          <a:p>
            <a:pPr>
              <a:buNone/>
            </a:pPr>
            <a:endParaRPr lang="ru-RU" i="1" dirty="0"/>
          </a:p>
          <a:p>
            <a:pPr>
              <a:buNone/>
            </a:pPr>
            <a:r>
              <a:rPr lang="ru-RU" i="1" dirty="0"/>
              <a:t>Со своей женой, Татьяной Дмитриевной Калугиной, встретился во время войны. Когда закончилась</a:t>
            </a:r>
          </a:p>
          <a:p>
            <a:pPr>
              <a:buNone/>
            </a:pPr>
            <a:r>
              <a:rPr lang="ru-RU" i="1" dirty="0"/>
              <a:t>Война, они узаконили свои отношения и воспитали четверых детей.</a:t>
            </a:r>
          </a:p>
        </p:txBody>
      </p:sp>
      <p:sp>
        <p:nvSpPr>
          <p:cNvPr id="7" name="Прямоугольник 6"/>
          <p:cNvSpPr/>
          <p:nvPr/>
        </p:nvSpPr>
        <p:spPr>
          <a:xfrm>
            <a:off x="4427984" y="476672"/>
            <a:ext cx="4896544" cy="5355312"/>
          </a:xfrm>
          <a:prstGeom prst="rect">
            <a:avLst/>
          </a:prstGeom>
        </p:spPr>
        <p:txBody>
          <a:bodyPr wrap="square">
            <a:spAutoFit/>
          </a:bodyPr>
          <a:lstStyle/>
          <a:p>
            <a:pPr algn="ctr">
              <a:buNone/>
            </a:pPr>
            <a:r>
              <a:rPr lang="ru-RU" sz="2000" b="1" i="1" dirty="0"/>
              <a:t>Алексеева Татьяна Дмитриевна</a:t>
            </a:r>
          </a:p>
          <a:p>
            <a:pPr algn="just">
              <a:buNone/>
            </a:pPr>
            <a:endParaRPr lang="ru-RU" b="1" i="1" dirty="0" smtClean="0"/>
          </a:p>
          <a:p>
            <a:pPr algn="just">
              <a:buNone/>
            </a:pPr>
            <a:r>
              <a:rPr lang="ru-RU" i="1" dirty="0" smtClean="0"/>
              <a:t>Воевала </a:t>
            </a:r>
            <a:r>
              <a:rPr lang="ru-RU" i="1" dirty="0"/>
              <a:t>на Дальнем Востоке. Была связисткой. Награждена: Орден Отечественной войны, медаль</a:t>
            </a:r>
          </a:p>
          <a:p>
            <a:pPr algn="just">
              <a:buNone/>
            </a:pPr>
            <a:r>
              <a:rPr lang="ru-RU" i="1" dirty="0"/>
              <a:t>«За победу над Японией», медаль «За победу над Германией».</a:t>
            </a:r>
          </a:p>
          <a:p>
            <a:pPr algn="just">
              <a:buNone/>
            </a:pPr>
            <a:r>
              <a:rPr lang="ru-RU" i="1" dirty="0"/>
              <a:t>После окончания войны Георгий Павлович трудился в министерстве финансов. Его многолетний</a:t>
            </a:r>
          </a:p>
          <a:p>
            <a:pPr algn="just">
              <a:buNone/>
            </a:pPr>
            <a:r>
              <a:rPr lang="ru-RU" i="1" dirty="0"/>
              <a:t>труд в финансовой системе отмечен мирными наградами: медалями «За трудовое отличие»,</a:t>
            </a:r>
          </a:p>
          <a:p>
            <a:pPr algn="just">
              <a:buNone/>
            </a:pPr>
            <a:r>
              <a:rPr lang="ru-RU" i="1" dirty="0"/>
              <a:t>«За трудовую доблесть», «Ветеран труда», награжден значком «Отличник финансовой</a:t>
            </a:r>
          </a:p>
          <a:p>
            <a:pPr algn="just">
              <a:buNone/>
            </a:pPr>
            <a:r>
              <a:rPr lang="ru-RU" i="1" dirty="0"/>
              <a:t>работы».</a:t>
            </a:r>
          </a:p>
          <a:p>
            <a:pPr algn="just">
              <a:buNone/>
            </a:pPr>
            <a:endParaRPr lang="ru-RU" dirty="0"/>
          </a:p>
          <a:p>
            <a:pPr algn="just">
              <a:buNone/>
            </a:pPr>
            <a:r>
              <a:rPr lang="ru-RU" i="1" dirty="0"/>
              <a:t>Георгий Павлович написал роман «Юность в огне», посвященный 60-летию Победы.</a:t>
            </a:r>
          </a:p>
        </p:txBody>
      </p:sp>
    </p:spTree>
    <p:extLst>
      <p:ext uri="{BB962C8B-B14F-4D97-AF65-F5344CB8AC3E}">
        <p14:creationId xmlns:p14="http://schemas.microsoft.com/office/powerpoint/2010/main" val="1694519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908720"/>
            <a:ext cx="6107531" cy="5343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6228184" y="692697"/>
            <a:ext cx="2915816" cy="3539430"/>
          </a:xfrm>
          <a:prstGeom prst="rect">
            <a:avLst/>
          </a:prstGeom>
        </p:spPr>
        <p:txBody>
          <a:bodyPr wrap="square">
            <a:spAutoFit/>
          </a:bodyPr>
          <a:lstStyle/>
          <a:p>
            <a:r>
              <a:rPr lang="ru-RU" sz="2800" i="1" dirty="0">
                <a:latin typeface="Times New Roman" pitchFamily="18" charset="0"/>
                <a:cs typeface="Times New Roman" pitchFamily="18" charset="0"/>
              </a:rPr>
              <a:t>Книга Алексеева Георгия Павловича, сегодня хранится  в музее  </a:t>
            </a:r>
            <a:endParaRPr lang="ru-RU" sz="2800" i="1" dirty="0" smtClean="0">
              <a:latin typeface="Times New Roman" pitchFamily="18" charset="0"/>
              <a:cs typeface="Times New Roman" pitchFamily="18" charset="0"/>
            </a:endParaRPr>
          </a:p>
          <a:p>
            <a:r>
              <a:rPr lang="ru-RU" sz="2800" i="1" dirty="0" smtClean="0">
                <a:latin typeface="Times New Roman" pitchFamily="18" charset="0"/>
                <a:cs typeface="Times New Roman" pitchFamily="18" charset="0"/>
              </a:rPr>
              <a:t>министерства </a:t>
            </a:r>
            <a:r>
              <a:rPr lang="ru-RU" sz="2800" i="1" dirty="0">
                <a:latin typeface="Times New Roman" pitchFamily="18" charset="0"/>
                <a:cs typeface="Times New Roman" pitchFamily="18" charset="0"/>
              </a:rPr>
              <a:t>финансов.</a:t>
            </a:r>
          </a:p>
        </p:txBody>
      </p:sp>
    </p:spTree>
    <p:extLst>
      <p:ext uri="{BB962C8B-B14F-4D97-AF65-F5344CB8AC3E}">
        <p14:creationId xmlns:p14="http://schemas.microsoft.com/office/powerpoint/2010/main" val="4186955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sp>
        <p:nvSpPr>
          <p:cNvPr id="5" name="Прямоугольник 4"/>
          <p:cNvSpPr/>
          <p:nvPr/>
        </p:nvSpPr>
        <p:spPr>
          <a:xfrm>
            <a:off x="0" y="332656"/>
            <a:ext cx="4283968" cy="5355312"/>
          </a:xfrm>
          <a:prstGeom prst="rect">
            <a:avLst/>
          </a:prstGeom>
        </p:spPr>
        <p:txBody>
          <a:bodyPr wrap="square">
            <a:spAutoFit/>
          </a:bodyPr>
          <a:lstStyle/>
          <a:p>
            <a:pPr algn="just"/>
            <a:endParaRPr lang="ru-RU" i="1" dirty="0" smtClean="0">
              <a:latin typeface="Times New Roman" panose="02020603050405020304" pitchFamily="18" charset="0"/>
              <a:cs typeface="Times New Roman" panose="02020603050405020304" pitchFamily="18" charset="0"/>
            </a:endParaRPr>
          </a:p>
          <a:p>
            <a:pPr algn="just"/>
            <a:endParaRPr lang="ru-RU" i="1" dirty="0">
              <a:latin typeface="Times New Roman" panose="02020603050405020304" pitchFamily="18" charset="0"/>
              <a:cs typeface="Times New Roman" panose="02020603050405020304" pitchFamily="18" charset="0"/>
            </a:endParaRPr>
          </a:p>
          <a:p>
            <a:pPr algn="just"/>
            <a:endParaRPr lang="ru-RU" i="1" dirty="0" smtClean="0">
              <a:latin typeface="Times New Roman" panose="02020603050405020304" pitchFamily="18" charset="0"/>
              <a:cs typeface="Times New Roman" panose="02020603050405020304" pitchFamily="18" charset="0"/>
            </a:endParaRPr>
          </a:p>
          <a:p>
            <a:pPr algn="just"/>
            <a:endParaRPr lang="ru-RU" i="1" dirty="0">
              <a:latin typeface="Times New Roman" panose="02020603050405020304" pitchFamily="18" charset="0"/>
              <a:cs typeface="Times New Roman" panose="02020603050405020304" pitchFamily="18" charset="0"/>
            </a:endParaRPr>
          </a:p>
          <a:p>
            <a:pPr algn="just"/>
            <a:r>
              <a:rPr lang="ru-RU" i="1" dirty="0" smtClean="0">
                <a:latin typeface="Times New Roman" panose="02020603050405020304" pitchFamily="18" charset="0"/>
                <a:cs typeface="Times New Roman" panose="02020603050405020304" pitchFamily="18" charset="0"/>
              </a:rPr>
              <a:t>Здравствуйте</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Хамзат</a:t>
            </a:r>
            <a:r>
              <a:rPr lang="ru-RU" i="1" dirty="0">
                <a:latin typeface="Times New Roman" panose="02020603050405020304" pitchFamily="18" charset="0"/>
                <a:cs typeface="Times New Roman" panose="02020603050405020304" pitchFamily="18" charset="0"/>
              </a:rPr>
              <a:t> </a:t>
            </a:r>
            <a:r>
              <a:rPr lang="ru-RU" i="1" dirty="0" smtClean="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Дударыкович</a:t>
            </a:r>
            <a:r>
              <a:rPr lang="ru-RU" i="1" dirty="0">
                <a:latin typeface="Times New Roman" panose="02020603050405020304" pitchFamily="18" charset="0"/>
                <a:cs typeface="Times New Roman" panose="02020603050405020304" pitchFamily="18" charset="0"/>
              </a:rPr>
              <a:t>!</a:t>
            </a:r>
          </a:p>
          <a:p>
            <a:pPr algn="just"/>
            <a:endParaRPr lang="ru-RU" i="1" dirty="0">
              <a:latin typeface="Times New Roman" panose="02020603050405020304" pitchFamily="18" charset="0"/>
              <a:cs typeface="Times New Roman" panose="02020603050405020304" pitchFamily="18" charset="0"/>
            </a:endParaRPr>
          </a:p>
          <a:p>
            <a:pPr algn="just"/>
            <a:r>
              <a:rPr lang="ru-RU" i="1" dirty="0">
                <a:latin typeface="Times New Roman" panose="02020603050405020304" pitchFamily="18" charset="0"/>
                <a:cs typeface="Times New Roman" panose="02020603050405020304" pitchFamily="18" charset="0"/>
              </a:rPr>
              <a:t>Пишет вам ваш праправнук </a:t>
            </a:r>
            <a:r>
              <a:rPr lang="ru-RU" i="1" dirty="0" err="1">
                <a:latin typeface="Times New Roman" panose="02020603050405020304" pitchFamily="18" charset="0"/>
                <a:cs typeface="Times New Roman" panose="02020603050405020304" pitchFamily="18" charset="0"/>
              </a:rPr>
              <a:t>Азамат</a:t>
            </a:r>
            <a:r>
              <a:rPr lang="ru-RU" i="1" dirty="0">
                <a:latin typeface="Times New Roman" panose="02020603050405020304" pitchFamily="18" charset="0"/>
                <a:cs typeface="Times New Roman" panose="02020603050405020304" pitchFamily="18" charset="0"/>
              </a:rPr>
              <a:t>. </a:t>
            </a:r>
          </a:p>
          <a:p>
            <a:pPr algn="just"/>
            <a:r>
              <a:rPr lang="ru-RU" i="1" dirty="0">
                <a:latin typeface="Times New Roman" panose="02020603050405020304" pitchFamily="18" charset="0"/>
                <a:cs typeface="Times New Roman" panose="02020603050405020304" pitchFamily="18" charset="0"/>
              </a:rPr>
              <a:t>Сегодня я узнал от мамы, что мой прапрадедушка был разведчиком зенитной артиллерии, воевал на Украине, был участником Сталинградской битвы. </a:t>
            </a:r>
          </a:p>
          <a:p>
            <a:pPr algn="just"/>
            <a:r>
              <a:rPr lang="ru-RU" i="1" dirty="0">
                <a:latin typeface="Times New Roman" panose="02020603050405020304" pitchFamily="18" charset="0"/>
                <a:cs typeface="Times New Roman" panose="02020603050405020304" pitchFamily="18" charset="0"/>
              </a:rPr>
              <a:t>Узнал  и о том, что вашим родным пришло известие о том, что вы пропали без вести.</a:t>
            </a:r>
          </a:p>
          <a:p>
            <a:pPr algn="just"/>
            <a:r>
              <a:rPr lang="ru-RU" i="1" dirty="0">
                <a:latin typeface="Times New Roman" panose="02020603050405020304" pitchFamily="18" charset="0"/>
                <a:cs typeface="Times New Roman" panose="02020603050405020304" pitchFamily="18" charset="0"/>
              </a:rPr>
              <a:t>Хочу выразить Вам благодарность и признательность за смелость и отвагу!</a:t>
            </a:r>
          </a:p>
          <a:p>
            <a:pPr algn="just"/>
            <a:r>
              <a:rPr lang="ru-RU" i="1" dirty="0">
                <a:latin typeface="Times New Roman" panose="02020603050405020304" pitchFamily="18" charset="0"/>
                <a:cs typeface="Times New Roman" panose="02020603050405020304" pitchFamily="18" charset="0"/>
              </a:rPr>
              <a:t>Именно Вы подарили нам мирное небо над головой, спокойную, мирную жизнь без войны.</a:t>
            </a:r>
          </a:p>
        </p:txBody>
      </p:sp>
      <p:sp>
        <p:nvSpPr>
          <p:cNvPr id="6" name="Прямоугольник 5"/>
          <p:cNvSpPr/>
          <p:nvPr/>
        </p:nvSpPr>
        <p:spPr>
          <a:xfrm>
            <a:off x="4427984" y="1443841"/>
            <a:ext cx="5112568" cy="5355312"/>
          </a:xfrm>
          <a:prstGeom prst="rect">
            <a:avLst/>
          </a:prstGeom>
        </p:spPr>
        <p:txBody>
          <a:bodyPr wrap="square">
            <a:spAutoFit/>
          </a:bodyPr>
          <a:lstStyle/>
          <a:p>
            <a:pPr algn="just"/>
            <a:r>
              <a:rPr lang="ru-RU" i="1" dirty="0">
                <a:latin typeface="Times New Roman" panose="02020603050405020304" pitchFamily="18" charset="0"/>
                <a:cs typeface="Times New Roman" panose="02020603050405020304" pitchFamily="18" charset="0"/>
              </a:rPr>
              <a:t>Мне трудно представить события военных лет и Вас, но я отважился написать письмо в далекое прошлое – вам,</a:t>
            </a:r>
          </a:p>
          <a:p>
            <a:pPr algn="just"/>
            <a:r>
              <a:rPr lang="ru-RU" i="1" dirty="0">
                <a:latin typeface="Times New Roman" panose="02020603050405020304" pitchFamily="18" charset="0"/>
                <a:cs typeface="Times New Roman" panose="02020603050405020304" pitchFamily="18" charset="0"/>
              </a:rPr>
              <a:t> прапрадедушка. </a:t>
            </a:r>
          </a:p>
          <a:p>
            <a:pPr algn="just"/>
            <a:r>
              <a:rPr lang="ru-RU" i="1" dirty="0">
                <a:latin typeface="Times New Roman" panose="02020603050405020304" pitchFamily="18" charset="0"/>
                <a:cs typeface="Times New Roman" panose="02020603050405020304" pitchFamily="18" charset="0"/>
              </a:rPr>
              <a:t>Мы никогда уже не встретимся, но я хочу сказать, как я вами горжусь, и сказать </a:t>
            </a:r>
          </a:p>
          <a:p>
            <a:pPr algn="just"/>
            <a:r>
              <a:rPr lang="ru-RU" i="1" dirty="0">
                <a:latin typeface="Times New Roman" panose="02020603050405020304" pitchFamily="18" charset="0"/>
                <a:cs typeface="Times New Roman" panose="02020603050405020304" pitchFamily="18" charset="0"/>
              </a:rPr>
              <a:t>спасибо за  ту возможность, которую вы </a:t>
            </a:r>
          </a:p>
          <a:p>
            <a:pPr algn="just"/>
            <a:r>
              <a:rPr lang="ru-RU" i="1" dirty="0">
                <a:latin typeface="Times New Roman" panose="02020603050405020304" pitchFamily="18" charset="0"/>
                <a:cs typeface="Times New Roman" panose="02020603050405020304" pitchFamily="18" charset="0"/>
              </a:rPr>
              <a:t>нам предоставили: жить, учиться и </a:t>
            </a:r>
          </a:p>
          <a:p>
            <a:pPr algn="just"/>
            <a:r>
              <a:rPr lang="ru-RU" i="1" dirty="0">
                <a:latin typeface="Times New Roman" panose="02020603050405020304" pitchFamily="18" charset="0"/>
                <a:cs typeface="Times New Roman" panose="02020603050405020304" pitchFamily="18" charset="0"/>
              </a:rPr>
              <a:t>радоваться каждому мирному дню.</a:t>
            </a:r>
          </a:p>
          <a:p>
            <a:pPr algn="just"/>
            <a:r>
              <a:rPr lang="ru-RU" i="1" dirty="0">
                <a:latin typeface="Times New Roman" panose="02020603050405020304" pitchFamily="18" charset="0"/>
                <a:cs typeface="Times New Roman" panose="02020603050405020304" pitchFamily="18" charset="0"/>
              </a:rPr>
              <a:t> Я буду гордиться, сколько бы лет ни </a:t>
            </a:r>
          </a:p>
          <a:p>
            <a:pPr algn="just"/>
            <a:r>
              <a:rPr lang="ru-RU" i="1" dirty="0">
                <a:latin typeface="Times New Roman" panose="02020603050405020304" pitchFamily="18" charset="0"/>
                <a:cs typeface="Times New Roman" panose="02020603050405020304" pitchFamily="18" charset="0"/>
              </a:rPr>
              <a:t>прошло, я все равно буду гордиться и</a:t>
            </a:r>
          </a:p>
          <a:p>
            <a:pPr algn="just"/>
            <a:r>
              <a:rPr lang="ru-RU" i="1" dirty="0">
                <a:latin typeface="Times New Roman" panose="02020603050405020304" pitchFamily="18" charset="0"/>
                <a:cs typeface="Times New Roman" panose="02020603050405020304" pitchFamily="18" charset="0"/>
              </a:rPr>
              <a:t> никогда вас не подведу!</a:t>
            </a:r>
          </a:p>
          <a:p>
            <a:pPr algn="just"/>
            <a:endParaRPr lang="ru-RU" i="1" dirty="0" smtClean="0">
              <a:latin typeface="Times New Roman" panose="02020603050405020304" pitchFamily="18" charset="0"/>
              <a:cs typeface="Times New Roman" panose="02020603050405020304" pitchFamily="18" charset="0"/>
            </a:endParaRPr>
          </a:p>
          <a:p>
            <a:pPr algn="ctr"/>
            <a:endParaRPr lang="ru-RU" i="1" dirty="0" smtClean="0">
              <a:latin typeface="Times New Roman" panose="02020603050405020304" pitchFamily="18" charset="0"/>
              <a:cs typeface="Times New Roman" panose="02020603050405020304" pitchFamily="18" charset="0"/>
            </a:endParaRPr>
          </a:p>
          <a:p>
            <a:pPr algn="ctr"/>
            <a:r>
              <a:rPr lang="ru-RU" i="1" dirty="0" smtClean="0">
                <a:latin typeface="Times New Roman" panose="02020603050405020304" pitchFamily="18" charset="0"/>
                <a:cs typeface="Times New Roman" panose="02020603050405020304" pitchFamily="18" charset="0"/>
              </a:rPr>
              <a:t>Ваш </a:t>
            </a:r>
            <a:r>
              <a:rPr lang="ru-RU" i="1" dirty="0">
                <a:latin typeface="Times New Roman" panose="02020603050405020304" pitchFamily="18" charset="0"/>
                <a:cs typeface="Times New Roman" panose="02020603050405020304" pitchFamily="18" charset="0"/>
              </a:rPr>
              <a:t>праправнук </a:t>
            </a:r>
            <a:r>
              <a:rPr lang="ru-RU" i="1" dirty="0" err="1">
                <a:latin typeface="Times New Roman" panose="02020603050405020304" pitchFamily="18" charset="0"/>
                <a:cs typeface="Times New Roman" panose="02020603050405020304" pitchFamily="18" charset="0"/>
              </a:rPr>
              <a:t>Узденов</a:t>
            </a:r>
            <a:r>
              <a:rPr lang="ru-RU" i="1" dirty="0">
                <a:latin typeface="Times New Roman" panose="02020603050405020304" pitchFamily="18" charset="0"/>
                <a:cs typeface="Times New Roman" panose="02020603050405020304" pitchFamily="18" charset="0"/>
              </a:rPr>
              <a:t> </a:t>
            </a:r>
            <a:r>
              <a:rPr lang="ru-RU" i="1" dirty="0" smtClean="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Азамат</a:t>
            </a:r>
            <a:r>
              <a:rPr lang="ru-RU" i="1" dirty="0">
                <a:latin typeface="Times New Roman" panose="02020603050405020304" pitchFamily="18" charset="0"/>
                <a:cs typeface="Times New Roman" panose="02020603050405020304" pitchFamily="18" charset="0"/>
              </a:rPr>
              <a:t>, </a:t>
            </a:r>
          </a:p>
          <a:p>
            <a:pPr algn="ctr"/>
            <a:r>
              <a:rPr lang="ru-RU" i="1" dirty="0">
                <a:latin typeface="Times New Roman" panose="02020603050405020304" pitchFamily="18" charset="0"/>
                <a:cs typeface="Times New Roman" panose="02020603050405020304" pitchFamily="18" charset="0"/>
              </a:rPr>
              <a:t> </a:t>
            </a:r>
          </a:p>
          <a:p>
            <a:pPr algn="ct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г.Ставрополь</a:t>
            </a:r>
            <a:r>
              <a:rPr lang="ru-RU" i="1" dirty="0">
                <a:latin typeface="Times New Roman" panose="02020603050405020304" pitchFamily="18" charset="0"/>
                <a:cs typeface="Times New Roman" panose="02020603050405020304" pitchFamily="18" charset="0"/>
              </a:rPr>
              <a:t>. </a:t>
            </a:r>
          </a:p>
          <a:p>
            <a:pPr algn="just"/>
            <a:endParaRPr lang="ru-RU" i="1" dirty="0" smtClean="0">
              <a:latin typeface="Times New Roman" panose="02020603050405020304" pitchFamily="18" charset="0"/>
              <a:cs typeface="Times New Roman" panose="02020603050405020304" pitchFamily="18" charset="0"/>
            </a:endParaRPr>
          </a:p>
          <a:p>
            <a:pPr algn="just"/>
            <a:endParaRPr lang="ru-RU"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49" y="1484784"/>
            <a:ext cx="196381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51720" y="764704"/>
            <a:ext cx="7092280" cy="3539430"/>
          </a:xfrm>
          <a:prstGeom prst="rect">
            <a:avLst/>
          </a:prstGeom>
          <a:noFill/>
        </p:spPr>
        <p:txBody>
          <a:bodyPr wrap="square" rtlCol="0">
            <a:spAutoFit/>
          </a:bodyPr>
          <a:lstStyle/>
          <a:p>
            <a:pPr algn="ctr"/>
            <a:r>
              <a:rPr lang="ru-RU" sz="2400" b="1" i="1" dirty="0" err="1" smtClean="0">
                <a:latin typeface="Times New Roman" panose="02020603050405020304" pitchFamily="18" charset="0"/>
                <a:cs typeface="Times New Roman" panose="02020603050405020304" pitchFamily="18" charset="0"/>
              </a:rPr>
              <a:t>Узденов</a:t>
            </a:r>
            <a:r>
              <a:rPr lang="ru-RU" sz="2400" b="1" i="1" dirty="0" smtClean="0">
                <a:latin typeface="Times New Roman" panose="02020603050405020304" pitchFamily="18" charset="0"/>
                <a:cs typeface="Times New Roman" panose="02020603050405020304" pitchFamily="18" charset="0"/>
              </a:rPr>
              <a:t>  </a:t>
            </a:r>
            <a:r>
              <a:rPr lang="ru-RU" sz="2400" b="1" i="1" dirty="0" err="1" smtClean="0">
                <a:latin typeface="Times New Roman" panose="02020603050405020304" pitchFamily="18" charset="0"/>
                <a:cs typeface="Times New Roman" panose="02020603050405020304" pitchFamily="18" charset="0"/>
              </a:rPr>
              <a:t>Хамзат</a:t>
            </a:r>
            <a:r>
              <a:rPr lang="ru-RU" sz="2400" b="1" i="1" dirty="0" smtClean="0">
                <a:latin typeface="Times New Roman" panose="02020603050405020304" pitchFamily="18" charset="0"/>
                <a:cs typeface="Times New Roman" panose="02020603050405020304" pitchFamily="18" charset="0"/>
              </a:rPr>
              <a:t>  </a:t>
            </a:r>
            <a:r>
              <a:rPr lang="ru-RU" sz="2400" b="1" i="1" dirty="0" err="1" smtClean="0">
                <a:latin typeface="Times New Roman" panose="02020603050405020304" pitchFamily="18" charset="0"/>
                <a:cs typeface="Times New Roman" panose="02020603050405020304" pitchFamily="18" charset="0"/>
              </a:rPr>
              <a:t>Дударыкович</a:t>
            </a:r>
            <a:r>
              <a:rPr lang="ru-RU" sz="2400" b="1" i="1" dirty="0" smtClean="0">
                <a:latin typeface="Times New Roman" panose="02020603050405020304" pitchFamily="18" charset="0"/>
                <a:cs typeface="Times New Roman" panose="02020603050405020304" pitchFamily="18" charset="0"/>
              </a:rPr>
              <a:t>!</a:t>
            </a:r>
          </a:p>
          <a:p>
            <a:pPr algn="just"/>
            <a:endParaRPr lang="ru-RU" sz="2000" i="1" dirty="0" smtClean="0">
              <a:latin typeface="Times New Roman" panose="02020603050405020304" pitchFamily="18" charset="0"/>
              <a:cs typeface="Times New Roman" panose="02020603050405020304" pitchFamily="18" charset="0"/>
            </a:endParaRPr>
          </a:p>
          <a:p>
            <a:pPr algn="just"/>
            <a:r>
              <a:rPr lang="ru-RU" sz="2000" i="1" dirty="0" smtClean="0">
                <a:latin typeface="Times New Roman" panose="02020603050405020304" pitchFamily="18" charset="0"/>
                <a:cs typeface="Times New Roman" panose="02020603050405020304" pitchFamily="18" charset="0"/>
              </a:rPr>
              <a:t>В нашей семье помнят о моем прапрадедушке </a:t>
            </a:r>
            <a:r>
              <a:rPr lang="ru-RU" sz="2000" i="1" dirty="0" err="1" smtClean="0">
                <a:latin typeface="Times New Roman" panose="02020603050405020304" pitchFamily="18" charset="0"/>
                <a:cs typeface="Times New Roman" panose="02020603050405020304" pitchFamily="18" charset="0"/>
              </a:rPr>
              <a:t>Хамзате</a:t>
            </a:r>
            <a:r>
              <a:rPr lang="ru-RU" sz="2000" i="1" dirty="0" smtClean="0">
                <a:latin typeface="Times New Roman" panose="02020603050405020304" pitchFamily="18" charset="0"/>
                <a:cs typeface="Times New Roman" panose="02020603050405020304" pitchFamily="18" charset="0"/>
              </a:rPr>
              <a:t> </a:t>
            </a:r>
            <a:r>
              <a:rPr lang="ru-RU" sz="2000" i="1" dirty="0" err="1" smtClean="0">
                <a:latin typeface="Times New Roman" panose="02020603050405020304" pitchFamily="18" charset="0"/>
                <a:cs typeface="Times New Roman" panose="02020603050405020304" pitchFamily="18" charset="0"/>
              </a:rPr>
              <a:t>Дударыковиче</a:t>
            </a:r>
            <a:r>
              <a:rPr lang="ru-RU" sz="2000" i="1" dirty="0" smtClean="0">
                <a:latin typeface="Times New Roman" panose="02020603050405020304" pitchFamily="18" charset="0"/>
                <a:cs typeface="Times New Roman" panose="02020603050405020304" pitchFamily="18" charset="0"/>
              </a:rPr>
              <a:t> (1880 – 1943) и  его сыне </a:t>
            </a:r>
            <a:r>
              <a:rPr lang="ru-RU" sz="2000" i="1" dirty="0" err="1" smtClean="0">
                <a:latin typeface="Times New Roman" panose="02020603050405020304" pitchFamily="18" charset="0"/>
                <a:cs typeface="Times New Roman" panose="02020603050405020304" pitchFamily="18" charset="0"/>
              </a:rPr>
              <a:t>Азрете</a:t>
            </a:r>
            <a:r>
              <a:rPr lang="ru-RU" sz="2000" i="1" dirty="0" smtClean="0">
                <a:latin typeface="Times New Roman" panose="02020603050405020304" pitchFamily="18" charset="0"/>
                <a:cs typeface="Times New Roman" panose="02020603050405020304" pitchFamily="18" charset="0"/>
              </a:rPr>
              <a:t>  </a:t>
            </a:r>
            <a:r>
              <a:rPr lang="ru-RU" sz="2000" i="1" dirty="0" err="1" smtClean="0">
                <a:latin typeface="Times New Roman" panose="02020603050405020304" pitchFamily="18" charset="0"/>
                <a:cs typeface="Times New Roman" panose="02020603050405020304" pitchFamily="18" charset="0"/>
              </a:rPr>
              <a:t>Хамзатовиче</a:t>
            </a:r>
            <a:r>
              <a:rPr lang="ru-RU" sz="2000" i="1" dirty="0" smtClean="0">
                <a:latin typeface="Times New Roman" panose="02020603050405020304" pitchFamily="18" charset="0"/>
                <a:cs typeface="Times New Roman" panose="02020603050405020304" pitchFamily="18" charset="0"/>
              </a:rPr>
              <a:t>. О нём мне рассказал мой дедушка. К сожалению прадедушка пропал без вести. Госпиталь в котором, он лежал после ранения, разбомбили. С 1943 года, он считается пропавшим без вести…   </a:t>
            </a:r>
            <a:r>
              <a:rPr lang="ru-RU" sz="2000" i="1" dirty="0" err="1" smtClean="0">
                <a:latin typeface="Times New Roman" panose="02020603050405020304" pitchFamily="18" charset="0"/>
                <a:cs typeface="Times New Roman" panose="02020603050405020304" pitchFamily="18" charset="0"/>
              </a:rPr>
              <a:t>Хамзат</a:t>
            </a:r>
            <a:r>
              <a:rPr lang="ru-RU" sz="2000" i="1" dirty="0" smtClean="0">
                <a:latin typeface="Times New Roman" panose="02020603050405020304" pitchFamily="18" charset="0"/>
                <a:cs typeface="Times New Roman" panose="02020603050405020304" pitchFamily="18" charset="0"/>
              </a:rPr>
              <a:t> был смелым, отважным бойцом. На его счету было много храбрых подвигов. До сих пор считается пропавшим без вести, и до сих пор горько что не могли отыскать его могилу.</a:t>
            </a:r>
            <a:endParaRPr lang="ru-RU"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pic>
        <p:nvPicPr>
          <p:cNvPr id="6" name="Рисунок 5"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850" y="-285776"/>
            <a:ext cx="10721340" cy="7383780"/>
          </a:xfrm>
          <a:prstGeom prst="rect">
            <a:avLst/>
          </a:prstGeom>
          <a:noFill/>
          <a:ln>
            <a:noFill/>
          </a:ln>
        </p:spPr>
      </p:pic>
      <p:pic>
        <p:nvPicPr>
          <p:cNvPr id="7" name="Picture 2" descr="1"/>
          <p:cNvPicPr>
            <a:picLocks noChangeAspect="1" noChangeArrowheads="1"/>
          </p:cNvPicPr>
          <p:nvPr/>
        </p:nvPicPr>
        <p:blipFill>
          <a:blip r:embed="rId3" cstate="print"/>
          <a:srcRect t="10117" b="415"/>
          <a:stretch>
            <a:fillRect/>
          </a:stretch>
        </p:blipFill>
        <p:spPr bwMode="auto">
          <a:xfrm>
            <a:off x="4929190" y="785794"/>
            <a:ext cx="3741737" cy="4714908"/>
          </a:xfrm>
          <a:prstGeom prst="rect">
            <a:avLst/>
          </a:prstGeom>
          <a:noFill/>
          <a:ln w="9525">
            <a:noFill/>
            <a:miter lim="800000"/>
            <a:headEnd/>
            <a:tailEnd/>
          </a:ln>
        </p:spPr>
      </p:pic>
      <p:sp>
        <p:nvSpPr>
          <p:cNvPr id="8" name="Прямоугольник 7"/>
          <p:cNvSpPr/>
          <p:nvPr/>
        </p:nvSpPr>
        <p:spPr>
          <a:xfrm>
            <a:off x="500034" y="571480"/>
            <a:ext cx="3571900" cy="3416320"/>
          </a:xfrm>
          <a:prstGeom prst="rect">
            <a:avLst/>
          </a:prstGeom>
        </p:spPr>
        <p:txBody>
          <a:bodyPr wrap="square">
            <a:spAutoFit/>
          </a:bodyPr>
          <a:lstStyle/>
          <a:p>
            <a:pPr algn="ctr"/>
            <a:r>
              <a:rPr lang="ru-RU" sz="2400" b="1" i="1" dirty="0" smtClean="0">
                <a:solidFill>
                  <a:srgbClr val="660033"/>
                </a:solidFill>
                <a:latin typeface="Times New Roman" pitchFamily="18" charset="0"/>
                <a:cs typeface="Times New Roman" pitchFamily="18" charset="0"/>
              </a:rPr>
              <a:t>22 </a:t>
            </a:r>
            <a:r>
              <a:rPr lang="ru-RU" sz="2400" b="1" i="1" dirty="0" smtClean="0">
                <a:solidFill>
                  <a:srgbClr val="660033"/>
                </a:solidFill>
                <a:latin typeface="Times New Roman" pitchFamily="18" charset="0"/>
                <a:cs typeface="Times New Roman" pitchFamily="18" charset="0"/>
              </a:rPr>
              <a:t>июня 1941 года. </a:t>
            </a:r>
          </a:p>
          <a:p>
            <a:pPr algn="ctr"/>
            <a:r>
              <a:rPr lang="ru-RU" sz="2400" b="1" i="1" dirty="0" smtClean="0">
                <a:solidFill>
                  <a:srgbClr val="660033"/>
                </a:solidFill>
                <a:latin typeface="Times New Roman" pitchFamily="18" charset="0"/>
                <a:cs typeface="Times New Roman" pitchFamily="18" charset="0"/>
              </a:rPr>
              <a:t>Москва.</a:t>
            </a:r>
            <a:r>
              <a:rPr lang="ru-RU" sz="2400" i="1" dirty="0" smtClean="0">
                <a:solidFill>
                  <a:srgbClr val="660033"/>
                </a:solidFill>
                <a:latin typeface="Times New Roman" pitchFamily="18" charset="0"/>
                <a:cs typeface="Times New Roman" pitchFamily="18" charset="0"/>
              </a:rPr>
              <a:t> </a:t>
            </a:r>
          </a:p>
          <a:p>
            <a:pPr algn="ctr"/>
            <a:r>
              <a:rPr lang="ru-RU" sz="2400" b="1" i="1" dirty="0" smtClean="0">
                <a:solidFill>
                  <a:srgbClr val="660033"/>
                </a:solidFill>
                <a:latin typeface="Times New Roman" pitchFamily="18" charset="0"/>
                <a:cs typeface="Times New Roman" pitchFamily="18" charset="0"/>
              </a:rPr>
              <a:t>Объявление о начале </a:t>
            </a:r>
          </a:p>
          <a:p>
            <a:pPr algn="ctr"/>
            <a:r>
              <a:rPr lang="ru-RU" sz="2400" b="1" i="1" dirty="0" smtClean="0">
                <a:solidFill>
                  <a:srgbClr val="660033"/>
                </a:solidFill>
                <a:latin typeface="Times New Roman" pitchFamily="18" charset="0"/>
                <a:cs typeface="Times New Roman" pitchFamily="18" charset="0"/>
              </a:rPr>
              <a:t>Великой Отечественной войны</a:t>
            </a:r>
            <a:r>
              <a:rPr lang="ru-RU" sz="2400" b="1" i="1" dirty="0" smtClean="0">
                <a:solidFill>
                  <a:srgbClr val="660033"/>
                </a:solidFill>
                <a:latin typeface="Times New Roman" pitchFamily="18" charset="0"/>
                <a:cs typeface="Times New Roman" pitchFamily="18" charset="0"/>
              </a:rPr>
              <a:t>.</a:t>
            </a:r>
            <a:endParaRPr lang="ru-RU" sz="2400" b="1" i="1" dirty="0" smtClean="0">
              <a:solidFill>
                <a:srgbClr val="660033"/>
              </a:solidFill>
              <a:latin typeface="Times New Roman" pitchFamily="18" charset="0"/>
              <a:cs typeface="Times New Roman" pitchFamily="18" charset="0"/>
            </a:endParaRPr>
          </a:p>
          <a:p>
            <a:pPr algn="ctr"/>
            <a:endParaRPr lang="ru-RU" sz="2400" b="1" i="1" dirty="0" smtClean="0">
              <a:solidFill>
                <a:srgbClr val="660033"/>
              </a:solidFill>
              <a:latin typeface="Times New Roman" pitchFamily="18" charset="0"/>
              <a:cs typeface="Times New Roman" pitchFamily="18" charset="0"/>
            </a:endParaRPr>
          </a:p>
          <a:p>
            <a:pPr algn="ctr"/>
            <a:endParaRPr lang="ru-RU" sz="2400" b="1" i="1" dirty="0" smtClean="0">
              <a:solidFill>
                <a:srgbClr val="660033"/>
              </a:solidFill>
              <a:latin typeface="Times New Roman" pitchFamily="18" charset="0"/>
              <a:cs typeface="Times New Roman" pitchFamily="18" charset="0"/>
            </a:endParaRPr>
          </a:p>
          <a:p>
            <a:pPr algn="ctr"/>
            <a:endParaRPr lang="ru-RU" sz="2400" b="1" i="1" dirty="0" smtClean="0">
              <a:solidFill>
                <a:srgbClr val="660033"/>
              </a:solidFill>
              <a:latin typeface="Times New Roman" pitchFamily="18" charset="0"/>
              <a:cs typeface="Times New Roman" pitchFamily="18" charset="0"/>
            </a:endParaRPr>
          </a:p>
          <a:p>
            <a:pPr algn="ctr"/>
            <a:endParaRPr lang="ru-RU" sz="2400" b="1" i="1" dirty="0">
              <a:solidFill>
                <a:srgbClr val="660033"/>
              </a:solidFill>
              <a:latin typeface="Times New Roman" pitchFamily="18" charset="0"/>
              <a:cs typeface="Times New Roman" pitchFamily="18" charset="0"/>
            </a:endParaRPr>
          </a:p>
        </p:txBody>
      </p:sp>
      <p:sp>
        <p:nvSpPr>
          <p:cNvPr id="10" name="Прямоугольник 9"/>
          <p:cNvSpPr/>
          <p:nvPr/>
        </p:nvSpPr>
        <p:spPr>
          <a:xfrm>
            <a:off x="285720" y="2598005"/>
            <a:ext cx="4429156" cy="2677656"/>
          </a:xfrm>
          <a:prstGeom prst="rect">
            <a:avLst/>
          </a:prstGeom>
        </p:spPr>
        <p:txBody>
          <a:bodyPr wrap="square">
            <a:spAutoFit/>
          </a:bodyPr>
          <a:lstStyle/>
          <a:p>
            <a:pPr algn="ctr"/>
            <a:r>
              <a:rPr lang="ru-RU" sz="2400" b="1" i="1" dirty="0" smtClean="0">
                <a:solidFill>
                  <a:srgbClr val="660033"/>
                </a:solidFill>
                <a:latin typeface="Times New Roman" pitchFamily="18" charset="0"/>
                <a:cs typeface="Times New Roman" pitchFamily="18" charset="0"/>
              </a:rPr>
              <a:t>Тот самый длинный день в году</a:t>
            </a:r>
            <a:br>
              <a:rPr lang="ru-RU" sz="2400" b="1" i="1" dirty="0" smtClean="0">
                <a:solidFill>
                  <a:srgbClr val="660033"/>
                </a:solidFill>
                <a:latin typeface="Times New Roman" pitchFamily="18" charset="0"/>
                <a:cs typeface="Times New Roman" pitchFamily="18" charset="0"/>
              </a:rPr>
            </a:br>
            <a:r>
              <a:rPr lang="ru-RU" sz="2400" b="1" i="1" dirty="0" smtClean="0">
                <a:solidFill>
                  <a:srgbClr val="660033"/>
                </a:solidFill>
                <a:latin typeface="Times New Roman" pitchFamily="18" charset="0"/>
                <a:cs typeface="Times New Roman" pitchFamily="18" charset="0"/>
              </a:rPr>
              <a:t>С его безоблачной погодой</a:t>
            </a:r>
            <a:br>
              <a:rPr lang="ru-RU" sz="2400" b="1" i="1" dirty="0" smtClean="0">
                <a:solidFill>
                  <a:srgbClr val="660033"/>
                </a:solidFill>
                <a:latin typeface="Times New Roman" pitchFamily="18" charset="0"/>
                <a:cs typeface="Times New Roman" pitchFamily="18" charset="0"/>
              </a:rPr>
            </a:br>
            <a:r>
              <a:rPr lang="ru-RU" sz="2400" b="1" i="1" dirty="0" smtClean="0">
                <a:solidFill>
                  <a:srgbClr val="660033"/>
                </a:solidFill>
                <a:latin typeface="Times New Roman" pitchFamily="18" charset="0"/>
                <a:cs typeface="Times New Roman" pitchFamily="18" charset="0"/>
              </a:rPr>
              <a:t>Нам выдал общую беду</a:t>
            </a:r>
            <a:br>
              <a:rPr lang="ru-RU" sz="2400" b="1" i="1" dirty="0" smtClean="0">
                <a:solidFill>
                  <a:srgbClr val="660033"/>
                </a:solidFill>
                <a:latin typeface="Times New Roman" pitchFamily="18" charset="0"/>
                <a:cs typeface="Times New Roman" pitchFamily="18" charset="0"/>
              </a:rPr>
            </a:br>
            <a:r>
              <a:rPr lang="ru-RU" sz="2400" b="1" i="1" dirty="0" smtClean="0">
                <a:solidFill>
                  <a:srgbClr val="660033"/>
                </a:solidFill>
                <a:latin typeface="Times New Roman" pitchFamily="18" charset="0"/>
                <a:cs typeface="Times New Roman" pitchFamily="18" charset="0"/>
              </a:rPr>
              <a:t>На всех. </a:t>
            </a:r>
          </a:p>
          <a:p>
            <a:pPr algn="ctr"/>
            <a:r>
              <a:rPr lang="ru-RU" sz="2400" b="1" i="1" dirty="0" smtClean="0">
                <a:solidFill>
                  <a:srgbClr val="660033"/>
                </a:solidFill>
                <a:latin typeface="Times New Roman" pitchFamily="18" charset="0"/>
                <a:cs typeface="Times New Roman" pitchFamily="18" charset="0"/>
              </a:rPr>
              <a:t>На все четыре года…         </a:t>
            </a:r>
          </a:p>
          <a:p>
            <a:pPr algn="ctr"/>
            <a:r>
              <a:rPr lang="ru-RU" sz="2400" b="1" i="1" dirty="0" smtClean="0">
                <a:solidFill>
                  <a:srgbClr val="660033"/>
                </a:solidFill>
                <a:latin typeface="Times New Roman" pitchFamily="18" charset="0"/>
                <a:cs typeface="Times New Roman" pitchFamily="18" charset="0"/>
              </a:rPr>
              <a:t>                                 К.Симонов </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72816"/>
            <a:ext cx="224948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86000" y="836712"/>
            <a:ext cx="6858000" cy="5170646"/>
          </a:xfrm>
          <a:prstGeom prst="rect">
            <a:avLst/>
          </a:prstGeom>
        </p:spPr>
        <p:txBody>
          <a:bodyPr wrap="square">
            <a:spAutoFit/>
          </a:bodyPr>
          <a:lstStyle/>
          <a:p>
            <a:pPr algn="ctr"/>
            <a:r>
              <a:rPr lang="ru-RU" i="1" dirty="0" smtClean="0">
                <a:latin typeface="Times New Roman" panose="02020603050405020304" pitchFamily="18" charset="0"/>
                <a:cs typeface="Times New Roman" panose="02020603050405020304" pitchFamily="18" charset="0"/>
              </a:rPr>
              <a:t> </a:t>
            </a:r>
            <a:r>
              <a:rPr lang="ru-RU" sz="2400" b="1" i="1" dirty="0" err="1" smtClean="0">
                <a:latin typeface="Times New Roman" panose="02020603050405020304" pitchFamily="18" charset="0"/>
                <a:cs typeface="Times New Roman" panose="02020603050405020304" pitchFamily="18" charset="0"/>
              </a:rPr>
              <a:t>Узденов</a:t>
            </a:r>
            <a:r>
              <a:rPr lang="ru-RU" sz="2400" b="1" i="1" dirty="0" smtClean="0">
                <a:latin typeface="Times New Roman" panose="02020603050405020304" pitchFamily="18" charset="0"/>
                <a:cs typeface="Times New Roman" panose="02020603050405020304" pitchFamily="18" charset="0"/>
              </a:rPr>
              <a:t> </a:t>
            </a:r>
            <a:r>
              <a:rPr lang="ru-RU" sz="2400" b="1" i="1" dirty="0" err="1" smtClean="0">
                <a:latin typeface="Times New Roman" panose="02020603050405020304" pitchFamily="18" charset="0"/>
                <a:cs typeface="Times New Roman" panose="02020603050405020304" pitchFamily="18" charset="0"/>
              </a:rPr>
              <a:t>Азрет</a:t>
            </a:r>
            <a:r>
              <a:rPr lang="ru-RU" sz="2400" b="1" i="1" dirty="0" smtClean="0">
                <a:latin typeface="Times New Roman" panose="02020603050405020304" pitchFamily="18" charset="0"/>
                <a:cs typeface="Times New Roman" panose="02020603050405020304" pitchFamily="18" charset="0"/>
              </a:rPr>
              <a:t> </a:t>
            </a:r>
            <a:r>
              <a:rPr lang="ru-RU" sz="2400" b="1" i="1" dirty="0" err="1" smtClean="0">
                <a:latin typeface="Times New Roman" panose="02020603050405020304" pitchFamily="18" charset="0"/>
                <a:cs typeface="Times New Roman" panose="02020603050405020304" pitchFamily="18" charset="0"/>
              </a:rPr>
              <a:t>Хамзатович</a:t>
            </a:r>
            <a:endParaRPr lang="ru-RU" sz="2400" b="1" i="1" dirty="0" smtClean="0">
              <a:latin typeface="Times New Roman" panose="02020603050405020304" pitchFamily="18" charset="0"/>
              <a:cs typeface="Times New Roman" panose="02020603050405020304" pitchFamily="18" charset="0"/>
            </a:endParaRPr>
          </a:p>
          <a:p>
            <a:pPr algn="just"/>
            <a:endParaRPr lang="ru-RU" i="1" dirty="0">
              <a:latin typeface="Times New Roman" panose="02020603050405020304" pitchFamily="18" charset="0"/>
              <a:cs typeface="Times New Roman" panose="02020603050405020304" pitchFamily="18" charset="0"/>
            </a:endParaRPr>
          </a:p>
          <a:p>
            <a:pPr algn="just"/>
            <a:r>
              <a:rPr lang="ru-RU" i="1" dirty="0" smtClean="0">
                <a:latin typeface="Times New Roman" panose="02020603050405020304" pitchFamily="18" charset="0"/>
                <a:cs typeface="Times New Roman" panose="02020603050405020304" pitchFamily="18" charset="0"/>
              </a:rPr>
              <a:t>Дедушка </a:t>
            </a:r>
            <a:r>
              <a:rPr lang="ru-RU" i="1" dirty="0" err="1">
                <a:latin typeface="Times New Roman" panose="02020603050405020304" pitchFamily="18" charset="0"/>
                <a:cs typeface="Times New Roman" panose="02020603050405020304" pitchFamily="18" charset="0"/>
              </a:rPr>
              <a:t>Азрет</a:t>
            </a:r>
            <a:r>
              <a:rPr lang="ru-RU" i="1" dirty="0">
                <a:latin typeface="Times New Roman" panose="02020603050405020304" pitchFamily="18" charset="0"/>
                <a:cs typeface="Times New Roman" panose="02020603050405020304" pitchFamily="18" charset="0"/>
              </a:rPr>
              <a:t> (1923 – 1991) ушёл на фронт вместе с отцом (</a:t>
            </a:r>
            <a:r>
              <a:rPr lang="ru-RU" i="1" dirty="0" err="1">
                <a:latin typeface="Times New Roman" panose="02020603050405020304" pitchFamily="18" charset="0"/>
                <a:cs typeface="Times New Roman" panose="02020603050405020304" pitchFamily="18" charset="0"/>
              </a:rPr>
              <a:t>Узденов</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Хамзат</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Дударыкович</a:t>
            </a:r>
            <a:r>
              <a:rPr lang="ru-RU" i="1" dirty="0">
                <a:latin typeface="Times New Roman" panose="02020603050405020304" pitchFamily="18" charset="0"/>
                <a:cs typeface="Times New Roman" panose="02020603050405020304" pitchFamily="18" charset="0"/>
              </a:rPr>
              <a:t>). Был разведчиком зенитной артиллерии. </a:t>
            </a:r>
            <a:r>
              <a:rPr lang="ru-RU" i="1" dirty="0" smtClean="0">
                <a:latin typeface="Times New Roman" panose="02020603050405020304" pitchFamily="18" charset="0"/>
                <a:cs typeface="Times New Roman" panose="02020603050405020304" pitchFamily="18" charset="0"/>
              </a:rPr>
              <a:t>На  фронт </a:t>
            </a:r>
            <a:r>
              <a:rPr lang="ru-RU" i="1" dirty="0" err="1" smtClean="0">
                <a:latin typeface="Times New Roman" panose="02020603050405020304" pitchFamily="18" charset="0"/>
                <a:cs typeface="Times New Roman" panose="02020603050405020304" pitchFamily="18" charset="0"/>
              </a:rPr>
              <a:t>Азрет</a:t>
            </a:r>
            <a:r>
              <a:rPr lang="ru-RU" i="1" dirty="0" smtClean="0">
                <a:latin typeface="Times New Roman" panose="02020603050405020304" pitchFamily="18" charset="0"/>
                <a:cs typeface="Times New Roman" panose="02020603050405020304" pitchFamily="18" charset="0"/>
              </a:rPr>
              <a:t> попал по ошибке, вместо другого сельчанина. Маме было очень трудно отправлять на фронт и мужа и старшего сына, на руках у неё оставалось ещё четверо детей.</a:t>
            </a:r>
            <a:r>
              <a:rPr lang="ru-RU" i="1" dirty="0">
                <a:latin typeface="Times New Roman" panose="02020603050405020304" pitchFamily="18" charset="0"/>
                <a:cs typeface="Times New Roman" panose="02020603050405020304" pitchFamily="18" charset="0"/>
              </a:rPr>
              <a:t> Воевал в Ростове – на – Дону, освободил более 2000 - х человек из плена, среди них  были старики, женщины и дети</a:t>
            </a:r>
            <a:r>
              <a:rPr lang="ru-RU" i="1" dirty="0" smtClean="0">
                <a:latin typeface="Times New Roman" panose="02020603050405020304" pitchFamily="18" charset="0"/>
                <a:cs typeface="Times New Roman" panose="02020603050405020304" pitchFamily="18" charset="0"/>
              </a:rPr>
              <a:t>. Так он получил орден Красной Звезды. К сожалению </a:t>
            </a:r>
            <a:r>
              <a:rPr lang="ru-RU" i="1" dirty="0">
                <a:latin typeface="Times New Roman" panose="02020603050405020304" pitchFamily="18" charset="0"/>
                <a:cs typeface="Times New Roman" panose="02020603050405020304" pitchFamily="18" charset="0"/>
              </a:rPr>
              <a:t>О</a:t>
            </a:r>
            <a:r>
              <a:rPr lang="ru-RU" i="1" dirty="0" smtClean="0">
                <a:latin typeface="Times New Roman" panose="02020603050405020304" pitchFamily="18" charset="0"/>
                <a:cs typeface="Times New Roman" panose="02020603050405020304" pitchFamily="18" charset="0"/>
              </a:rPr>
              <a:t>рден был утерян в битве под Сталинградом, когда он попал в танковый ров и его накрыло глыбой земли, как каменной плитой. Был награждён медалью Сталина « За Победу над  Германией». Был многократно ранен, осколочные ранения руки, ноги, он чудом остался жив, без сознания вбреду, пролежал8 дней мертвых солдат. Но не дал врачам ампутировать конечности. После вернулся домой, но попал как раз ко времени </a:t>
            </a:r>
            <a:r>
              <a:rPr lang="ru-RU" i="1" dirty="0" err="1" smtClean="0">
                <a:latin typeface="Times New Roman" panose="02020603050405020304" pitchFamily="18" charset="0"/>
                <a:cs typeface="Times New Roman" panose="02020603050405020304" pitchFamily="18" charset="0"/>
              </a:rPr>
              <a:t>депортации.В</a:t>
            </a:r>
            <a:r>
              <a:rPr lang="ru-RU" i="1" dirty="0" smtClean="0">
                <a:latin typeface="Times New Roman" panose="02020603050405020304" pitchFamily="18" charset="0"/>
                <a:cs typeface="Times New Roman" panose="02020603050405020304" pitchFamily="18" charset="0"/>
              </a:rPr>
              <a:t> это время весь народ депортировали в Казахстан, не давая времени на сборы.</a:t>
            </a:r>
            <a:endParaRPr lang="ru-RU"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pic>
        <p:nvPicPr>
          <p:cNvPr id="3074" name="Picture 2" descr="G:\книга памяти сад\узденов\IMG-20200418-WA0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82727">
            <a:off x="-105417" y="435776"/>
            <a:ext cx="4524674" cy="30279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книга памяти сад\узденов\IMG-20200418-WA00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42193">
            <a:off x="723501" y="3750036"/>
            <a:ext cx="4043596" cy="278868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G:\книга памяти сад\узденов\IMG-20200418-WA00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794" y="285922"/>
            <a:ext cx="4460206" cy="31580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книга памяти сад\узденов\IMG-20200418-WA000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3717032"/>
            <a:ext cx="4336679" cy="285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955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pic>
        <p:nvPicPr>
          <p:cNvPr id="4098" name="Picture 2" descr="G:\книга памяти сад\узденов\IMG-20200418-WA0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66598">
            <a:off x="439392" y="2223128"/>
            <a:ext cx="3337663" cy="47411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G:\книга памяти сад\узденов\IMG-20200418-WA00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32160">
            <a:off x="4261637" y="722761"/>
            <a:ext cx="5016009" cy="337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955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pic>
        <p:nvPicPr>
          <p:cNvPr id="5122" name="Picture 2" descr="G:\книга памяти сад\курбанов\IMG-20200418-WA00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 y="1556793"/>
            <a:ext cx="2212372" cy="30963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11760" y="980728"/>
            <a:ext cx="6912768" cy="5109091"/>
          </a:xfrm>
          <a:prstGeom prst="rect">
            <a:avLst/>
          </a:prstGeom>
          <a:noFill/>
        </p:spPr>
        <p:txBody>
          <a:bodyPr wrap="square" rtlCol="0">
            <a:spAutoFit/>
          </a:bodyPr>
          <a:lstStyle/>
          <a:p>
            <a:pPr algn="ctr"/>
            <a:r>
              <a:rPr lang="ru-RU" sz="2000" b="1" dirty="0" err="1" smtClean="0"/>
              <a:t>Туреев</a:t>
            </a:r>
            <a:r>
              <a:rPr lang="ru-RU" sz="2000" b="1" dirty="0" smtClean="0"/>
              <a:t> </a:t>
            </a:r>
            <a:r>
              <a:rPr lang="ru-RU" sz="2000" b="1" dirty="0" err="1" smtClean="0"/>
              <a:t>Эреджепали</a:t>
            </a:r>
            <a:r>
              <a:rPr lang="ru-RU" dirty="0" smtClean="0"/>
              <a:t>.</a:t>
            </a:r>
          </a:p>
          <a:p>
            <a:r>
              <a:rPr lang="ru-RU" i="1" dirty="0" smtClean="0">
                <a:latin typeface="Times New Roman" pitchFamily="18" charset="0"/>
                <a:cs typeface="Times New Roman" pitchFamily="18" charset="0"/>
              </a:rPr>
              <a:t>На основе собранного материала мы решили осветить боевой  подвиг наших земляков. Хотелось бы начать с подвига </a:t>
            </a:r>
            <a:r>
              <a:rPr lang="ru-RU" i="1" dirty="0" err="1" smtClean="0">
                <a:latin typeface="Times New Roman" pitchFamily="18" charset="0"/>
                <a:cs typeface="Times New Roman" pitchFamily="18" charset="0"/>
              </a:rPr>
              <a:t>Туреева</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Эреджепа</a:t>
            </a:r>
            <a:r>
              <a:rPr lang="ru-RU" i="1" dirty="0" smtClean="0">
                <a:latin typeface="Times New Roman" pitchFamily="18" charset="0"/>
                <a:cs typeface="Times New Roman" pitchFamily="18" charset="0"/>
              </a:rPr>
              <a:t>, в школьном музее, есть черно – белое фото ветерана Великой Отечественной Войны. Родился в 1923 году в ауле Башанта. Когда настало время учиться, он поступил в </a:t>
            </a:r>
            <a:r>
              <a:rPr lang="ru-RU" i="1" dirty="0" err="1" smtClean="0">
                <a:latin typeface="Times New Roman" pitchFamily="18" charset="0"/>
                <a:cs typeface="Times New Roman" pitchFamily="18" charset="0"/>
              </a:rPr>
              <a:t>Летнеставочную</a:t>
            </a:r>
            <a:r>
              <a:rPr lang="ru-RU" i="1" dirty="0" smtClean="0">
                <a:latin typeface="Times New Roman" pitchFamily="18" charset="0"/>
                <a:cs typeface="Times New Roman" pitchFamily="18" charset="0"/>
              </a:rPr>
              <a:t> школу- интернат. Раз в две недели, а в распутицу, непогоду раз в месяц пешком ходил домой и возвращался обратно. Таково было велико желание получать знания! Потому он перед войной получил шестилетнее образование. </a:t>
            </a:r>
          </a:p>
          <a:p>
            <a:r>
              <a:rPr lang="ru-RU" i="1" dirty="0" smtClean="0">
                <a:latin typeface="Times New Roman" pitchFamily="18" charset="0"/>
                <a:cs typeface="Times New Roman" pitchFamily="18" charset="0"/>
              </a:rPr>
              <a:t>На фронт он записался добровольцем 5 мая 1942 года в </a:t>
            </a:r>
            <a:r>
              <a:rPr lang="ru-RU" i="1" dirty="0" err="1" smtClean="0">
                <a:latin typeface="Times New Roman" pitchFamily="18" charset="0"/>
                <a:cs typeface="Times New Roman" pitchFamily="18" charset="0"/>
              </a:rPr>
              <a:t>Арзгирском</a:t>
            </a:r>
            <a:r>
              <a:rPr lang="ru-RU" i="1" dirty="0" smtClean="0">
                <a:latin typeface="Times New Roman" pitchFamily="18" charset="0"/>
                <a:cs typeface="Times New Roman" pitchFamily="18" charset="0"/>
              </a:rPr>
              <a:t> РВК. Его мать </a:t>
            </a:r>
            <a:r>
              <a:rPr lang="ru-RU" i="1" dirty="0" err="1" smtClean="0">
                <a:latin typeface="Times New Roman" pitchFamily="18" charset="0"/>
                <a:cs typeface="Times New Roman" pitchFamily="18" charset="0"/>
              </a:rPr>
              <a:t>Айшехан</a:t>
            </a:r>
            <a:r>
              <a:rPr lang="ru-RU" i="1" dirty="0" smtClean="0">
                <a:latin typeface="Times New Roman" pitchFamily="18" charset="0"/>
                <a:cs typeface="Times New Roman" pitchFamily="18" charset="0"/>
              </a:rPr>
              <a:t> с Башанты пешком провожала сына до военкомата.</a:t>
            </a:r>
          </a:p>
          <a:p>
            <a:r>
              <a:rPr lang="ru-RU" i="1" dirty="0" smtClean="0">
                <a:latin typeface="Times New Roman" pitchFamily="18" charset="0"/>
                <a:cs typeface="Times New Roman" pitchFamily="18" charset="0"/>
              </a:rPr>
              <a:t>Выучился, получил  специальность « Артиллерист – миномётчик 82мм и 120 мм», т.е. гаубиц. Летом 1942 года в г. Георгиевске была сформирована  артиллерийская дивизия, в 110- м полку в которой и довелось служить первое время. Затем попал  в 5-ую гвардейскую дивизию, которая стояла в г. Тбилиси.</a:t>
            </a:r>
            <a:endParaRPr lang="ru-RU" i="1" dirty="0">
              <a:latin typeface="Times New Roman" pitchFamily="18" charset="0"/>
              <a:cs typeface="Times New Roman" pitchFamily="18" charset="0"/>
            </a:endParaRPr>
          </a:p>
        </p:txBody>
      </p:sp>
    </p:spTree>
    <p:extLst>
      <p:ext uri="{BB962C8B-B14F-4D97-AF65-F5344CB8AC3E}">
        <p14:creationId xmlns:p14="http://schemas.microsoft.com/office/powerpoint/2010/main" val="41869554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sp>
        <p:nvSpPr>
          <p:cNvPr id="5" name="TextBox 4"/>
          <p:cNvSpPr txBox="1"/>
          <p:nvPr/>
        </p:nvSpPr>
        <p:spPr>
          <a:xfrm rot="10800000" flipV="1">
            <a:off x="-324544" y="244557"/>
            <a:ext cx="9793088" cy="6186309"/>
          </a:xfrm>
          <a:prstGeom prst="rect">
            <a:avLst/>
          </a:prstGeom>
          <a:noFill/>
        </p:spPr>
        <p:txBody>
          <a:bodyPr wrap="square" rtlCol="0">
            <a:spAutoFit/>
          </a:bodyPr>
          <a:lstStyle/>
          <a:p>
            <a:endParaRPr lang="ru-RU" i="1" dirty="0" smtClean="0"/>
          </a:p>
          <a:p>
            <a:r>
              <a:rPr lang="ru-RU" i="1" dirty="0" smtClean="0">
                <a:latin typeface="Times New Roman" pitchFamily="18" charset="0"/>
                <a:cs typeface="Times New Roman" pitchFamily="18" charset="0"/>
              </a:rPr>
              <a:t>В январе 1943 года дивизия была направлена на фронт, освобождать Крымский полуостров, где и получил </a:t>
            </a:r>
            <a:r>
              <a:rPr lang="ru-RU" i="1" dirty="0" err="1" smtClean="0">
                <a:latin typeface="Times New Roman" pitchFamily="18" charset="0"/>
                <a:cs typeface="Times New Roman" pitchFamily="18" charset="0"/>
              </a:rPr>
              <a:t>Эреджеп</a:t>
            </a:r>
            <a:r>
              <a:rPr lang="ru-RU" i="1" dirty="0" smtClean="0">
                <a:latin typeface="Times New Roman" pitchFamily="18" charset="0"/>
                <a:cs typeface="Times New Roman" pitchFamily="18" charset="0"/>
              </a:rPr>
              <a:t>, первое боевое крещение. После Крыма освобождал Одессу, Севастополь. Форсирование Днепра запомнилось на всю жизнь. Впервые молодой степняк увидел такую широкую реку. Но был получен приказ: « Переправляться!» Погрузив свои 58 – мм орудия на самодельные плоты, ночью поплыли на тот берег, до которого было километра три. Когда почти уже были у цели, немцы осветили ракетами берег и реку. И тут началось… рвутся снаряды, стреляют из пушек и пулемётов. Один из снарядов попал в плот, на котором плыл с оружием рядовой </a:t>
            </a:r>
            <a:r>
              <a:rPr lang="ru-RU" i="1" dirty="0" err="1" smtClean="0">
                <a:latin typeface="Times New Roman" pitchFamily="18" charset="0"/>
                <a:cs typeface="Times New Roman" pitchFamily="18" charset="0"/>
              </a:rPr>
              <a:t>Туреев</a:t>
            </a:r>
            <a:r>
              <a:rPr lang="ru-RU" i="1" dirty="0" smtClean="0">
                <a:latin typeface="Times New Roman" pitchFamily="18" charset="0"/>
                <a:cs typeface="Times New Roman" pitchFamily="18" charset="0"/>
              </a:rPr>
              <a:t>. Какой - то солдат помог ему выбраться. « Но, рассказывал ветеран,- если бы не он, то лежал бы  я на дне Днепра. Как я ему благодарен! За это сражение рядовой </a:t>
            </a:r>
            <a:r>
              <a:rPr lang="ru-RU" i="1" dirty="0" err="1" smtClean="0">
                <a:latin typeface="Times New Roman" pitchFamily="18" charset="0"/>
                <a:cs typeface="Times New Roman" pitchFamily="18" charset="0"/>
              </a:rPr>
              <a:t>Туреев</a:t>
            </a:r>
            <a:r>
              <a:rPr lang="ru-RU" i="1" dirty="0" smtClean="0">
                <a:latin typeface="Times New Roman" pitchFamily="18" charset="0"/>
                <a:cs typeface="Times New Roman" pitchFamily="18" charset="0"/>
              </a:rPr>
              <a:t> был награжден орденом Красной Звезды. Освобождал потом Украину, Белоруссию, Румынию, Югославию. Отдельно хочется рассказать о его ранении, которое он получил в ходе ожесточенных боев за Белград. На его глазах был убит его друг земляк </a:t>
            </a:r>
            <a:r>
              <a:rPr lang="ru-RU" i="1" dirty="0" err="1" smtClean="0">
                <a:latin typeface="Times New Roman" pitchFamily="18" charset="0"/>
                <a:cs typeface="Times New Roman" pitchFamily="18" charset="0"/>
              </a:rPr>
              <a:t>Чикеев</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Ахмет</a:t>
            </a:r>
            <a:r>
              <a:rPr lang="ru-RU" i="1" dirty="0" smtClean="0">
                <a:latin typeface="Times New Roman" pitchFamily="18" charset="0"/>
                <a:cs typeface="Times New Roman" pitchFamily="18" charset="0"/>
              </a:rPr>
              <a:t>. Сам он получил сразу два ранения. Лечился в эвакогоспитале 9 месяцев в г. Чкалове. Затем был демобилизован по состоянию здоровья. И самое страшное, по его словам, было не ранение, не страх  быть убитым, а чувство вины, что если он останется жив, как он посмотрит в лицо матери однополчанина, земляка и друга </a:t>
            </a:r>
            <a:r>
              <a:rPr lang="ru-RU" i="1" dirty="0" err="1" smtClean="0">
                <a:latin typeface="Times New Roman" pitchFamily="18" charset="0"/>
                <a:cs typeface="Times New Roman" pitchFamily="18" charset="0"/>
              </a:rPr>
              <a:t>Чикеева</a:t>
            </a:r>
            <a:r>
              <a:rPr lang="ru-RU" i="1" dirty="0" smtClean="0">
                <a:latin typeface="Times New Roman" pitchFamily="18" charset="0"/>
                <a:cs typeface="Times New Roman" pitchFamily="18" charset="0"/>
              </a:rPr>
              <a:t>  Ахмета. Ведь до нее может  еще  не дошла эта печальная новость, возможно, ему первому придется рассказать об этом его матери, а потом по обычаю туркмен оплакивать и выражать соболезнование. По возвращении с фронта, он встретил Красавицу </a:t>
            </a:r>
            <a:r>
              <a:rPr lang="ru-RU" i="1" dirty="0" err="1" smtClean="0">
                <a:latin typeface="Times New Roman" pitchFamily="18" charset="0"/>
                <a:cs typeface="Times New Roman" pitchFamily="18" charset="0"/>
              </a:rPr>
              <a:t>Алтынхан</a:t>
            </a:r>
            <a:r>
              <a:rPr lang="ru-RU" i="1" dirty="0" smtClean="0">
                <a:latin typeface="Times New Roman" pitchFamily="18" charset="0"/>
                <a:cs typeface="Times New Roman" pitchFamily="18" charset="0"/>
              </a:rPr>
              <a:t>, и влюбился. Алтын в переводе  - золото. Еще в древности это денежная единица, а для нас Алтын это терпение нашего маленького народа, который вынес столько невзгод и лишений в </a:t>
            </a:r>
            <a:r>
              <a:rPr lang="ru-RU" i="1" dirty="0" err="1" smtClean="0">
                <a:latin typeface="Times New Roman" pitchFamily="18" charset="0"/>
                <a:cs typeface="Times New Roman" pitchFamily="18" charset="0"/>
              </a:rPr>
              <a:t>войнуи</a:t>
            </a:r>
            <a:r>
              <a:rPr lang="ru-RU" i="1" dirty="0" smtClean="0">
                <a:latin typeface="Times New Roman" pitchFamily="18" charset="0"/>
                <a:cs typeface="Times New Roman" pitchFamily="18" charset="0"/>
              </a:rPr>
              <a:t> победил! Это золото побед наших предков!!!</a:t>
            </a:r>
            <a:endParaRPr lang="ru-RU" i="1" dirty="0">
              <a:latin typeface="Times New Roman" pitchFamily="18" charset="0"/>
              <a:cs typeface="Times New Roman" pitchFamily="18" charset="0"/>
            </a:endParaRPr>
          </a:p>
        </p:txBody>
      </p:sp>
    </p:spTree>
    <p:extLst>
      <p:ext uri="{BB962C8B-B14F-4D97-AF65-F5344CB8AC3E}">
        <p14:creationId xmlns:p14="http://schemas.microsoft.com/office/powerpoint/2010/main" val="41869554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pic>
        <p:nvPicPr>
          <p:cNvPr id="6146" name="Picture 2" descr="G:\книга памяти сад\курбанов\20-04-2020_22-13-33\IMG-20200420-WA01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6" y="898322"/>
            <a:ext cx="3333700" cy="44421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91880" y="908720"/>
            <a:ext cx="5652120" cy="4001095"/>
          </a:xfrm>
          <a:prstGeom prst="rect">
            <a:avLst/>
          </a:prstGeom>
          <a:noFill/>
        </p:spPr>
        <p:txBody>
          <a:bodyPr wrap="square" rtlCol="0">
            <a:spAutoFit/>
          </a:bodyPr>
          <a:lstStyle/>
          <a:p>
            <a:pPr algn="ctr"/>
            <a:r>
              <a:rPr lang="ru-RU" sz="2000" b="1" dirty="0" err="1" smtClean="0"/>
              <a:t>Токтоньязов</a:t>
            </a:r>
            <a:r>
              <a:rPr lang="ru-RU" sz="2000" b="1" dirty="0" smtClean="0"/>
              <a:t>  Джума</a:t>
            </a:r>
          </a:p>
          <a:p>
            <a:endParaRPr lang="ru-RU" dirty="0" smtClean="0"/>
          </a:p>
          <a:p>
            <a:r>
              <a:rPr lang="ru-RU" i="1" dirty="0" smtClean="0">
                <a:latin typeface="Times New Roman" pitchFamily="18" charset="0"/>
                <a:cs typeface="Times New Roman" pitchFamily="18" charset="0"/>
              </a:rPr>
              <a:t>Родился в 1904 году. Призвался в октябре 1941года. Место призыва: </a:t>
            </a:r>
            <a:r>
              <a:rPr lang="ru-RU" i="1" dirty="0" err="1" smtClean="0">
                <a:latin typeface="Times New Roman" pitchFamily="18" charset="0"/>
                <a:cs typeface="Times New Roman" pitchFamily="18" charset="0"/>
              </a:rPr>
              <a:t>Благодарненский</a:t>
            </a:r>
            <a:r>
              <a:rPr lang="ru-RU" i="1" dirty="0" smtClean="0">
                <a:latin typeface="Times New Roman" pitchFamily="18" charset="0"/>
                <a:cs typeface="Times New Roman" pitchFamily="18" charset="0"/>
              </a:rPr>
              <a:t> РВК, </a:t>
            </a:r>
            <a:r>
              <a:rPr lang="ru-RU" i="1" dirty="0" err="1" smtClean="0">
                <a:latin typeface="Times New Roman" pitchFamily="18" charset="0"/>
                <a:cs typeface="Times New Roman" pitchFamily="18" charset="0"/>
              </a:rPr>
              <a:t>Оржоникидзевский</a:t>
            </a:r>
            <a:r>
              <a:rPr lang="ru-RU" i="1" dirty="0" smtClean="0">
                <a:latin typeface="Times New Roman" pitchFamily="18" charset="0"/>
                <a:cs typeface="Times New Roman" pitchFamily="18" charset="0"/>
              </a:rPr>
              <a:t> край, </a:t>
            </a:r>
            <a:r>
              <a:rPr lang="ru-RU" i="1" dirty="0" err="1" smtClean="0">
                <a:latin typeface="Times New Roman" pitchFamily="18" charset="0"/>
                <a:cs typeface="Times New Roman" pitchFamily="18" charset="0"/>
              </a:rPr>
              <a:t>Благодарненский</a:t>
            </a:r>
            <a:r>
              <a:rPr lang="ru-RU" i="1" dirty="0" smtClean="0">
                <a:latin typeface="Times New Roman" pitchFamily="18" charset="0"/>
                <a:cs typeface="Times New Roman" pitchFamily="18" charset="0"/>
              </a:rPr>
              <a:t> район.</a:t>
            </a:r>
          </a:p>
          <a:p>
            <a:r>
              <a:rPr lang="ru-RU" i="1" dirty="0" smtClean="0">
                <a:latin typeface="Times New Roman" pitchFamily="18" charset="0"/>
                <a:cs typeface="Times New Roman" pitchFamily="18" charset="0"/>
              </a:rPr>
              <a:t>Защищал Северный Кавказ. В 1942 -  1943 гг. был переброшен на </a:t>
            </a:r>
            <a:r>
              <a:rPr lang="ru-RU" i="1" dirty="0" err="1" smtClean="0">
                <a:latin typeface="Times New Roman" pitchFamily="18" charset="0"/>
                <a:cs typeface="Times New Roman" pitchFamily="18" charset="0"/>
              </a:rPr>
              <a:t>Карело</a:t>
            </a:r>
            <a:r>
              <a:rPr lang="ru-RU" i="1" dirty="0" smtClean="0">
                <a:latin typeface="Times New Roman" pitchFamily="18" charset="0"/>
                <a:cs typeface="Times New Roman" pitchFamily="18" charset="0"/>
              </a:rPr>
              <a:t> – Финский фронт. Штурмовал Берлин. В качестве рядового Советской Армии воевал на 2 Украинском фронте. Был награжден медалями </a:t>
            </a:r>
          </a:p>
          <a:p>
            <a:r>
              <a:rPr lang="ru-RU" i="1" dirty="0" smtClean="0">
                <a:latin typeface="Times New Roman" pitchFamily="18" charset="0"/>
                <a:cs typeface="Times New Roman" pitchFamily="18" charset="0"/>
              </a:rPr>
              <a:t>« За Отвагу», « За Оборону Кавказа». Он </a:t>
            </a:r>
            <a:r>
              <a:rPr lang="ru-RU" i="1" dirty="0" err="1" smtClean="0">
                <a:latin typeface="Times New Roman" pitchFamily="18" charset="0"/>
                <a:cs typeface="Times New Roman" pitchFamily="18" charset="0"/>
              </a:rPr>
              <a:t>дошёлдо</a:t>
            </a:r>
            <a:r>
              <a:rPr lang="ru-RU" i="1" dirty="0" smtClean="0">
                <a:latin typeface="Times New Roman" pitchFamily="18" charset="0"/>
                <a:cs typeface="Times New Roman" pitchFamily="18" charset="0"/>
              </a:rPr>
              <a:t> Берлина в звании сержанта, командира артиллерийского орудия. Был награждён орденом « Красной Звезды», солдатской медалью « За отвагу»</a:t>
            </a:r>
          </a:p>
          <a:p>
            <a:r>
              <a:rPr lang="ru-RU" i="1" dirty="0" smtClean="0">
                <a:latin typeface="Times New Roman" pitchFamily="18" charset="0"/>
                <a:cs typeface="Times New Roman" pitchFamily="18" charset="0"/>
              </a:rPr>
              <a:t> </a:t>
            </a:r>
            <a:endParaRPr lang="ru-RU" i="1" dirty="0">
              <a:latin typeface="Times New Roman" pitchFamily="18" charset="0"/>
              <a:cs typeface="Times New Roman" pitchFamily="18" charset="0"/>
            </a:endParaRPr>
          </a:p>
        </p:txBody>
      </p:sp>
    </p:spTree>
    <p:extLst>
      <p:ext uri="{BB962C8B-B14F-4D97-AF65-F5344CB8AC3E}">
        <p14:creationId xmlns:p14="http://schemas.microsoft.com/office/powerpoint/2010/main" val="4186955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pic>
        <p:nvPicPr>
          <p:cNvPr id="3074" name="Picture 2" descr="https://s1.stc.all.kpcdn.net/putevoditel/projectid_379258/images/tild6365-3135-4630-b261-323466363639__9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11477">
            <a:off x="-287128" y="592200"/>
            <a:ext cx="4531713" cy="28846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m0-tub-ru.yandex.net/i?id=eb0adcb41457fe6a0a1ad2335f9ba94f&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47463">
            <a:off x="4832017" y="561598"/>
            <a:ext cx="4456687" cy="2952555"/>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043608" y="2690336"/>
            <a:ext cx="7416824" cy="3631763"/>
          </a:xfrm>
          <a:prstGeom prst="rect">
            <a:avLst/>
          </a:prstGeom>
        </p:spPr>
        <p:txBody>
          <a:bodyPr wrap="square">
            <a:spAutoFit/>
          </a:bodyPr>
          <a:lstStyle/>
          <a:p>
            <a:endParaRPr lang="ru-RU" b="1" dirty="0" smtClean="0"/>
          </a:p>
          <a:p>
            <a:endParaRPr lang="ru-RU" b="1" dirty="0"/>
          </a:p>
          <a:p>
            <a:endParaRPr lang="ru-RU" b="1" dirty="0" smtClean="0"/>
          </a:p>
          <a:p>
            <a:endParaRPr lang="ru-RU" b="1" dirty="0"/>
          </a:p>
          <a:p>
            <a:endParaRPr lang="ru-RU" b="1" dirty="0" smtClean="0"/>
          </a:p>
          <a:p>
            <a:pPr algn="ctr"/>
            <a:r>
              <a:rPr lang="ru-RU" sz="2800" b="1" i="1" dirty="0" smtClean="0">
                <a:latin typeface="Times New Roman" pitchFamily="18" charset="0"/>
                <a:cs typeface="Times New Roman" pitchFamily="18" charset="0"/>
              </a:rPr>
              <a:t>9 </a:t>
            </a:r>
            <a:r>
              <a:rPr lang="ru-RU" sz="2800" b="1" i="1" dirty="0">
                <a:latin typeface="Times New Roman" pitchFamily="18" charset="0"/>
                <a:cs typeface="Times New Roman" pitchFamily="18" charset="0"/>
              </a:rPr>
              <a:t>мая - День Победы – праздник седины наших прадедов, дедов и кто помладше. Даже тех, кто не видал войны, но ее крылом задет был каждый, поздравляем с Днем Победы мы!</a:t>
            </a:r>
          </a:p>
        </p:txBody>
      </p:sp>
    </p:spTree>
    <p:extLst>
      <p:ext uri="{BB962C8B-B14F-4D97-AF65-F5344CB8AC3E}">
        <p14:creationId xmlns:p14="http://schemas.microsoft.com/office/powerpoint/2010/main" val="17905235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pic>
        <p:nvPicPr>
          <p:cNvPr id="5123" name="Picture 3" descr="G:\книга памяти сад\8022036848187177_d0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92696"/>
            <a:ext cx="8162600" cy="367240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книга памяти сад\820ca343aaf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4581128"/>
            <a:ext cx="6096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714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pic>
        <p:nvPicPr>
          <p:cNvPr id="5" name="Picture 4" descr="3"/>
          <p:cNvPicPr>
            <a:picLocks noChangeAspect="1" noChangeArrowheads="1"/>
          </p:cNvPicPr>
          <p:nvPr/>
        </p:nvPicPr>
        <p:blipFill>
          <a:blip r:embed="rId3" cstate="print"/>
          <a:srcRect/>
          <a:stretch>
            <a:fillRect/>
          </a:stretch>
        </p:blipFill>
        <p:spPr bwMode="auto">
          <a:xfrm>
            <a:off x="500034" y="1000108"/>
            <a:ext cx="3689152" cy="4429156"/>
          </a:xfrm>
          <a:prstGeom prst="rect">
            <a:avLst/>
          </a:prstGeom>
          <a:noFill/>
          <a:ln w="9525">
            <a:noFill/>
            <a:miter lim="800000"/>
            <a:headEnd/>
            <a:tailEnd/>
          </a:ln>
        </p:spPr>
      </p:pic>
      <p:sp>
        <p:nvSpPr>
          <p:cNvPr id="6" name="Прямоугольник 5"/>
          <p:cNvSpPr/>
          <p:nvPr/>
        </p:nvSpPr>
        <p:spPr>
          <a:xfrm>
            <a:off x="4357686" y="500043"/>
            <a:ext cx="4286280" cy="6814173"/>
          </a:xfrm>
          <a:prstGeom prst="rect">
            <a:avLst/>
          </a:prstGeom>
        </p:spPr>
        <p:txBody>
          <a:bodyPr wrap="square">
            <a:spAutoFit/>
          </a:bodyPr>
          <a:lstStyle/>
          <a:p>
            <a:pPr algn="ctr">
              <a:lnSpc>
                <a:spcPct val="130000"/>
              </a:lnSpc>
            </a:pPr>
            <a:r>
              <a:rPr lang="ru-RU" sz="2400" b="1" i="1" dirty="0" smtClean="0">
                <a:solidFill>
                  <a:srgbClr val="660033"/>
                </a:solidFill>
                <a:latin typeface="Times New Roman" pitchFamily="18" charset="0"/>
                <a:cs typeface="Times New Roman" pitchFamily="18" charset="0"/>
              </a:rPr>
              <a:t>Погляди на моих бойцов -</a:t>
            </a:r>
            <a:br>
              <a:rPr lang="ru-RU" sz="2400" b="1" i="1" dirty="0" smtClean="0">
                <a:solidFill>
                  <a:srgbClr val="660033"/>
                </a:solidFill>
                <a:latin typeface="Times New Roman" pitchFamily="18" charset="0"/>
                <a:cs typeface="Times New Roman" pitchFamily="18" charset="0"/>
              </a:rPr>
            </a:br>
            <a:r>
              <a:rPr lang="ru-RU" sz="2400" b="1" i="1" dirty="0" smtClean="0">
                <a:solidFill>
                  <a:srgbClr val="660033"/>
                </a:solidFill>
                <a:latin typeface="Times New Roman" pitchFamily="18" charset="0"/>
                <a:cs typeface="Times New Roman" pitchFamily="18" charset="0"/>
              </a:rPr>
              <a:t>Целый свет помнит их в лицо.</a:t>
            </a:r>
            <a:br>
              <a:rPr lang="ru-RU" sz="2400" b="1" i="1" dirty="0" smtClean="0">
                <a:solidFill>
                  <a:srgbClr val="660033"/>
                </a:solidFill>
                <a:latin typeface="Times New Roman" pitchFamily="18" charset="0"/>
                <a:cs typeface="Times New Roman" pitchFamily="18" charset="0"/>
              </a:rPr>
            </a:br>
            <a:r>
              <a:rPr lang="ru-RU" sz="2400" b="1" i="1" dirty="0" smtClean="0">
                <a:solidFill>
                  <a:srgbClr val="660033"/>
                </a:solidFill>
                <a:latin typeface="Times New Roman" pitchFamily="18" charset="0"/>
                <a:cs typeface="Times New Roman" pitchFamily="18" charset="0"/>
              </a:rPr>
              <a:t>Вот застыл батальон в строю...</a:t>
            </a:r>
          </a:p>
          <a:p>
            <a:pPr algn="ctr">
              <a:lnSpc>
                <a:spcPct val="130000"/>
              </a:lnSpc>
            </a:pPr>
            <a:r>
              <a:rPr lang="ru-RU" sz="2400" b="1" i="1" dirty="0" smtClean="0">
                <a:solidFill>
                  <a:srgbClr val="660033"/>
                </a:solidFill>
                <a:latin typeface="Times New Roman" pitchFamily="18" charset="0"/>
                <a:cs typeface="Times New Roman" pitchFamily="18" charset="0"/>
              </a:rPr>
              <a:t>Снова старых друзей узнаю.</a:t>
            </a:r>
            <a:br>
              <a:rPr lang="ru-RU" sz="2400" b="1" i="1" dirty="0" smtClean="0">
                <a:solidFill>
                  <a:srgbClr val="660033"/>
                </a:solidFill>
                <a:latin typeface="Times New Roman" pitchFamily="18" charset="0"/>
                <a:cs typeface="Times New Roman" pitchFamily="18" charset="0"/>
              </a:rPr>
            </a:br>
            <a:r>
              <a:rPr lang="ru-RU" sz="2400" b="1" i="1" dirty="0" smtClean="0">
                <a:solidFill>
                  <a:srgbClr val="660033"/>
                </a:solidFill>
                <a:latin typeface="Times New Roman" pitchFamily="18" charset="0"/>
                <a:cs typeface="Times New Roman" pitchFamily="18" charset="0"/>
              </a:rPr>
              <a:t>Хоть им нет двадцати пяти,</a:t>
            </a:r>
            <a:br>
              <a:rPr lang="ru-RU" sz="2400" b="1" i="1" dirty="0" smtClean="0">
                <a:solidFill>
                  <a:srgbClr val="660033"/>
                </a:solidFill>
                <a:latin typeface="Times New Roman" pitchFamily="18" charset="0"/>
                <a:cs typeface="Times New Roman" pitchFamily="18" charset="0"/>
              </a:rPr>
            </a:br>
            <a:r>
              <a:rPr lang="ru-RU" sz="2400" b="1" i="1" dirty="0" smtClean="0">
                <a:solidFill>
                  <a:srgbClr val="660033"/>
                </a:solidFill>
                <a:latin typeface="Times New Roman" pitchFamily="18" charset="0"/>
                <a:cs typeface="Times New Roman" pitchFamily="18" charset="0"/>
              </a:rPr>
              <a:t>Трудный путь им пришлось пройти,</a:t>
            </a:r>
            <a:br>
              <a:rPr lang="ru-RU" sz="2400" b="1" i="1" dirty="0" smtClean="0">
                <a:solidFill>
                  <a:srgbClr val="660033"/>
                </a:solidFill>
                <a:latin typeface="Times New Roman" pitchFamily="18" charset="0"/>
                <a:cs typeface="Times New Roman" pitchFamily="18" charset="0"/>
              </a:rPr>
            </a:br>
            <a:r>
              <a:rPr lang="ru-RU" sz="2400" b="1" i="1" dirty="0" smtClean="0">
                <a:solidFill>
                  <a:srgbClr val="660033"/>
                </a:solidFill>
                <a:latin typeface="Times New Roman" pitchFamily="18" charset="0"/>
                <a:cs typeface="Times New Roman" pitchFamily="18" charset="0"/>
              </a:rPr>
              <a:t>Это те, кто в штыки поднимался как один,</a:t>
            </a:r>
            <a:br>
              <a:rPr lang="ru-RU" sz="2400" b="1" i="1" dirty="0" smtClean="0">
                <a:solidFill>
                  <a:srgbClr val="660033"/>
                </a:solidFill>
                <a:latin typeface="Times New Roman" pitchFamily="18" charset="0"/>
                <a:cs typeface="Times New Roman" pitchFamily="18" charset="0"/>
              </a:rPr>
            </a:br>
            <a:r>
              <a:rPr lang="ru-RU" sz="2400" b="1" i="1" dirty="0" smtClean="0">
                <a:solidFill>
                  <a:srgbClr val="660033"/>
                </a:solidFill>
                <a:latin typeface="Times New Roman" pitchFamily="18" charset="0"/>
                <a:cs typeface="Times New Roman" pitchFamily="18" charset="0"/>
              </a:rPr>
              <a:t>Те, кто брал Берлин!</a:t>
            </a:r>
          </a:p>
          <a:p>
            <a:pPr algn="ctr">
              <a:lnSpc>
                <a:spcPct val="130000"/>
              </a:lnSpc>
            </a:pPr>
            <a:r>
              <a:rPr lang="ru-RU" sz="2400" b="1" i="1" dirty="0" smtClean="0">
                <a:solidFill>
                  <a:srgbClr val="660033"/>
                </a:solidFill>
              </a:rPr>
              <a:t>                                   </a:t>
            </a:r>
            <a:r>
              <a:rPr lang="ru-RU" sz="2400" b="1" i="1" dirty="0" err="1" smtClean="0">
                <a:solidFill>
                  <a:srgbClr val="660033"/>
                </a:solidFill>
              </a:rPr>
              <a:t>Е.Агранович</a:t>
            </a:r>
            <a:endParaRPr lang="ru-RU" sz="2400" b="1" i="1" dirty="0" smtClean="0">
              <a:solidFill>
                <a:srgbClr val="660033"/>
              </a:solidFill>
            </a:endParaRPr>
          </a:p>
          <a:p>
            <a:pPr algn="ctr">
              <a:lnSpc>
                <a:spcPct val="130000"/>
              </a:lnSpc>
            </a:pP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850" y="0"/>
            <a:ext cx="10721340" cy="7383780"/>
          </a:xfrm>
          <a:prstGeom prst="rect">
            <a:avLst/>
          </a:prstGeom>
          <a:noFill/>
          <a:ln>
            <a:noFill/>
          </a:ln>
        </p:spPr>
      </p:pic>
      <p:pic>
        <p:nvPicPr>
          <p:cNvPr id="5" name="Picture 7" descr="111421058[1]"/>
          <p:cNvPicPr>
            <a:picLocks noChangeAspect="1" noChangeArrowheads="1"/>
          </p:cNvPicPr>
          <p:nvPr/>
        </p:nvPicPr>
        <p:blipFill>
          <a:blip r:embed="rId3" cstate="print"/>
          <a:srcRect b="357"/>
          <a:stretch>
            <a:fillRect/>
          </a:stretch>
        </p:blipFill>
        <p:spPr bwMode="auto">
          <a:xfrm>
            <a:off x="500034" y="1214422"/>
            <a:ext cx="4143404" cy="4786346"/>
          </a:xfrm>
          <a:prstGeom prst="rect">
            <a:avLst/>
          </a:prstGeom>
          <a:noFill/>
          <a:ln w="38100">
            <a:noFill/>
            <a:miter lim="800000"/>
            <a:headEnd/>
            <a:tailEnd/>
          </a:ln>
        </p:spPr>
      </p:pic>
      <p:sp>
        <p:nvSpPr>
          <p:cNvPr id="9" name="Прямоугольник 8"/>
          <p:cNvSpPr/>
          <p:nvPr/>
        </p:nvSpPr>
        <p:spPr>
          <a:xfrm>
            <a:off x="5000628" y="857233"/>
            <a:ext cx="4143372" cy="4893647"/>
          </a:xfrm>
          <a:prstGeom prst="rect">
            <a:avLst/>
          </a:prstGeom>
        </p:spPr>
        <p:txBody>
          <a:bodyPr wrap="square">
            <a:spAutoFit/>
          </a:bodyPr>
          <a:lstStyle/>
          <a:p>
            <a:pPr algn="ctr"/>
            <a:r>
              <a:rPr lang="ru-RU" sz="2400" b="1" i="1" dirty="0" smtClean="0">
                <a:solidFill>
                  <a:srgbClr val="660033"/>
                </a:solidFill>
                <a:latin typeface="Times New Roman" pitchFamily="18" charset="0"/>
                <a:cs typeface="Times New Roman" pitchFamily="18" charset="0"/>
              </a:rPr>
              <a:t>До свидания, мальчики! Мальчики, </a:t>
            </a:r>
            <a:br>
              <a:rPr lang="ru-RU" sz="2400" b="1" i="1" dirty="0" smtClean="0">
                <a:solidFill>
                  <a:srgbClr val="660033"/>
                </a:solidFill>
                <a:latin typeface="Times New Roman" pitchFamily="18" charset="0"/>
                <a:cs typeface="Times New Roman" pitchFamily="18" charset="0"/>
              </a:rPr>
            </a:br>
            <a:r>
              <a:rPr lang="ru-RU" sz="2400" b="1" i="1" dirty="0" smtClean="0">
                <a:solidFill>
                  <a:srgbClr val="660033"/>
                </a:solidFill>
                <a:latin typeface="Times New Roman" pitchFamily="18" charset="0"/>
                <a:cs typeface="Times New Roman" pitchFamily="18" charset="0"/>
              </a:rPr>
              <a:t>постарайтесь вернуться назад. </a:t>
            </a:r>
            <a:br>
              <a:rPr lang="ru-RU" sz="2400" b="1" i="1" dirty="0" smtClean="0">
                <a:solidFill>
                  <a:srgbClr val="660033"/>
                </a:solidFill>
                <a:latin typeface="Times New Roman" pitchFamily="18" charset="0"/>
                <a:cs typeface="Times New Roman" pitchFamily="18" charset="0"/>
              </a:rPr>
            </a:br>
            <a:r>
              <a:rPr lang="ru-RU" sz="2400" b="1" i="1" dirty="0" smtClean="0">
                <a:solidFill>
                  <a:srgbClr val="660033"/>
                </a:solidFill>
                <a:latin typeface="Times New Roman" pitchFamily="18" charset="0"/>
                <a:cs typeface="Times New Roman" pitchFamily="18" charset="0"/>
              </a:rPr>
              <a:t>Нет, не прячьтесь вы, </a:t>
            </a:r>
          </a:p>
          <a:p>
            <a:pPr algn="ctr"/>
            <a:r>
              <a:rPr lang="ru-RU" sz="2400" b="1" i="1" dirty="0" smtClean="0">
                <a:solidFill>
                  <a:srgbClr val="660033"/>
                </a:solidFill>
                <a:latin typeface="Times New Roman" pitchFamily="18" charset="0"/>
                <a:cs typeface="Times New Roman" pitchFamily="18" charset="0"/>
              </a:rPr>
              <a:t>будьте высокими,</a:t>
            </a:r>
            <a:br>
              <a:rPr lang="ru-RU" sz="2400" b="1" i="1" dirty="0" smtClean="0">
                <a:solidFill>
                  <a:srgbClr val="660033"/>
                </a:solidFill>
                <a:latin typeface="Times New Roman" pitchFamily="18" charset="0"/>
                <a:cs typeface="Times New Roman" pitchFamily="18" charset="0"/>
              </a:rPr>
            </a:br>
            <a:r>
              <a:rPr lang="ru-RU" sz="2400" b="1" i="1" dirty="0" smtClean="0">
                <a:solidFill>
                  <a:srgbClr val="660033"/>
                </a:solidFill>
                <a:latin typeface="Times New Roman" pitchFamily="18" charset="0"/>
                <a:cs typeface="Times New Roman" pitchFamily="18" charset="0"/>
              </a:rPr>
              <a:t>не жалейте ни пуль, ни гранат, </a:t>
            </a:r>
            <a:br>
              <a:rPr lang="ru-RU" sz="2400" b="1" i="1" dirty="0" smtClean="0">
                <a:solidFill>
                  <a:srgbClr val="660033"/>
                </a:solidFill>
                <a:latin typeface="Times New Roman" pitchFamily="18" charset="0"/>
                <a:cs typeface="Times New Roman" pitchFamily="18" charset="0"/>
              </a:rPr>
            </a:br>
            <a:r>
              <a:rPr lang="ru-RU" sz="2400" b="1" i="1" dirty="0" smtClean="0">
                <a:solidFill>
                  <a:srgbClr val="660033"/>
                </a:solidFill>
                <a:latin typeface="Times New Roman" pitchFamily="18" charset="0"/>
                <a:cs typeface="Times New Roman" pitchFamily="18" charset="0"/>
              </a:rPr>
              <a:t>И себя не щадите вы, </a:t>
            </a:r>
          </a:p>
          <a:p>
            <a:pPr algn="ctr"/>
            <a:r>
              <a:rPr lang="ru-RU" sz="2400" b="1" i="1" dirty="0" smtClean="0">
                <a:solidFill>
                  <a:srgbClr val="660033"/>
                </a:solidFill>
                <a:latin typeface="Times New Roman" pitchFamily="18" charset="0"/>
                <a:cs typeface="Times New Roman" pitchFamily="18" charset="0"/>
              </a:rPr>
              <a:t>и все-таки </a:t>
            </a:r>
            <a:br>
              <a:rPr lang="ru-RU" sz="2400" b="1" i="1" dirty="0" smtClean="0">
                <a:solidFill>
                  <a:srgbClr val="660033"/>
                </a:solidFill>
                <a:latin typeface="Times New Roman" pitchFamily="18" charset="0"/>
                <a:cs typeface="Times New Roman" pitchFamily="18" charset="0"/>
              </a:rPr>
            </a:br>
            <a:r>
              <a:rPr lang="ru-RU" sz="2400" b="1" i="1" dirty="0" smtClean="0">
                <a:solidFill>
                  <a:srgbClr val="660033"/>
                </a:solidFill>
                <a:latin typeface="Times New Roman" pitchFamily="18" charset="0"/>
                <a:cs typeface="Times New Roman" pitchFamily="18" charset="0"/>
              </a:rPr>
              <a:t>постарайтесь вернуться назад. </a:t>
            </a:r>
          </a:p>
          <a:p>
            <a:pPr algn="r"/>
            <a:r>
              <a:rPr lang="ru-RU" sz="2400" i="1" dirty="0" smtClean="0">
                <a:solidFill>
                  <a:srgbClr val="660033"/>
                </a:solidFill>
                <a:latin typeface="Times New Roman" pitchFamily="18" charset="0"/>
                <a:cs typeface="Times New Roman" pitchFamily="18" charset="0"/>
              </a:rPr>
              <a:t> </a:t>
            </a:r>
            <a:r>
              <a:rPr lang="ru-RU" sz="2400" b="1" i="1" dirty="0" smtClean="0">
                <a:solidFill>
                  <a:srgbClr val="660033"/>
                </a:solidFill>
                <a:latin typeface="Times New Roman" pitchFamily="18" charset="0"/>
                <a:cs typeface="Times New Roman" pitchFamily="18" charset="0"/>
              </a:rPr>
              <a:t>Б. О</a:t>
            </a:r>
            <a:r>
              <a:rPr lang="ru-RU" sz="2400" b="1" i="1" dirty="0" smtClean="0">
                <a:solidFill>
                  <a:srgbClr val="660033"/>
                </a:solidFill>
              </a:rPr>
              <a:t>куджав</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44" y="-230027"/>
            <a:ext cx="10721340" cy="7383780"/>
          </a:xfrm>
          <a:prstGeom prst="rect">
            <a:avLst/>
          </a:prstGeom>
          <a:noFill/>
          <a:ln>
            <a:noFill/>
          </a:ln>
        </p:spPr>
      </p:pic>
      <p:sp>
        <p:nvSpPr>
          <p:cNvPr id="6" name="Прямоугольник 5"/>
          <p:cNvSpPr/>
          <p:nvPr/>
        </p:nvSpPr>
        <p:spPr>
          <a:xfrm>
            <a:off x="539552" y="-1049149"/>
            <a:ext cx="9433048" cy="8186857"/>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a:p>
            <a:r>
              <a:rPr lang="ru-RU" sz="2000" i="1" dirty="0" smtClean="0">
                <a:latin typeface="Times New Roman" pitchFamily="18" charset="0"/>
                <a:cs typeface="Times New Roman" pitchFamily="18" charset="0"/>
              </a:rPr>
              <a:t>В </a:t>
            </a:r>
            <a:r>
              <a:rPr lang="ru-RU" sz="2000" i="1" dirty="0" smtClean="0">
                <a:latin typeface="Times New Roman" pitchFamily="18" charset="0"/>
                <a:cs typeface="Times New Roman" pitchFamily="18" charset="0"/>
              </a:rPr>
              <a:t>нашей </a:t>
            </a:r>
            <a:r>
              <a:rPr lang="ru-RU" sz="2000" i="1" dirty="0">
                <a:latin typeface="Times New Roman" pitchFamily="18" charset="0"/>
                <a:cs typeface="Times New Roman" pitchFamily="18" charset="0"/>
              </a:rPr>
              <a:t>группе были проведены занятия по теме</a:t>
            </a:r>
            <a:r>
              <a:rPr lang="ru-RU" sz="2000" i="1" dirty="0" smtClean="0">
                <a:latin typeface="Times New Roman" pitchFamily="18" charset="0"/>
                <a:cs typeface="Times New Roman" pitchFamily="18" charset="0"/>
              </a:rPr>
              <a:t>:</a:t>
            </a:r>
          </a:p>
          <a:p>
            <a:r>
              <a:rPr lang="ru-RU" sz="2000" i="1" dirty="0" smtClean="0">
                <a:latin typeface="Times New Roman" pitchFamily="18" charset="0"/>
                <a:cs typeface="Times New Roman" pitchFamily="18" charset="0"/>
              </a:rPr>
              <a:t> </a:t>
            </a:r>
            <a:r>
              <a:rPr lang="ru-RU" sz="2000" b="1" i="1" dirty="0">
                <a:latin typeface="Times New Roman" pitchFamily="18" charset="0"/>
                <a:cs typeface="Times New Roman" pitchFamily="18" charset="0"/>
              </a:rPr>
              <a:t>«Блокада Ленинграда»</a:t>
            </a:r>
          </a:p>
          <a:p>
            <a:r>
              <a:rPr lang="ru-RU" sz="2000" b="1" i="1" dirty="0">
                <a:latin typeface="Times New Roman" pitchFamily="18" charset="0"/>
                <a:cs typeface="Times New Roman" pitchFamily="18" charset="0"/>
              </a:rPr>
              <a:t>Цель:</a:t>
            </a:r>
            <a:r>
              <a:rPr lang="ru-RU" sz="2000" i="1" dirty="0">
                <a:latin typeface="Times New Roman" pitchFamily="18" charset="0"/>
                <a:cs typeface="Times New Roman" pitchFamily="18" charset="0"/>
              </a:rPr>
              <a:t/>
            </a:r>
            <a:br>
              <a:rPr lang="ru-RU" sz="2000" i="1" dirty="0">
                <a:latin typeface="Times New Roman" pitchFamily="18" charset="0"/>
                <a:cs typeface="Times New Roman" pitchFamily="18" charset="0"/>
              </a:rPr>
            </a:br>
            <a:r>
              <a:rPr lang="ru-RU" sz="2000" i="1" dirty="0">
                <a:latin typeface="Times New Roman" pitchFamily="18" charset="0"/>
                <a:cs typeface="Times New Roman" pitchFamily="18" charset="0"/>
              </a:rPr>
              <a:t>- расширить представление детей о героическом подвиге жителей блокадного Ленинграда.</a:t>
            </a:r>
            <a:br>
              <a:rPr lang="ru-RU" sz="2000" i="1" dirty="0">
                <a:latin typeface="Times New Roman" pitchFamily="18" charset="0"/>
                <a:cs typeface="Times New Roman" pitchFamily="18" charset="0"/>
              </a:rPr>
            </a:br>
            <a:r>
              <a:rPr lang="ru-RU" sz="2000" b="1" i="1" dirty="0">
                <a:latin typeface="Times New Roman" pitchFamily="18" charset="0"/>
                <a:cs typeface="Times New Roman" pitchFamily="18" charset="0"/>
              </a:rPr>
              <a:t>Задачи:</a:t>
            </a:r>
            <a:r>
              <a:rPr lang="ru-RU" sz="2000" i="1" dirty="0">
                <a:latin typeface="Times New Roman" pitchFamily="18" charset="0"/>
                <a:cs typeface="Times New Roman" pitchFamily="18" charset="0"/>
              </a:rPr>
              <a:t/>
            </a:r>
            <a:br>
              <a:rPr lang="ru-RU" sz="2000" i="1" dirty="0">
                <a:latin typeface="Times New Roman" pitchFamily="18" charset="0"/>
                <a:cs typeface="Times New Roman" pitchFamily="18" charset="0"/>
              </a:rPr>
            </a:br>
            <a:r>
              <a:rPr lang="ru-RU" sz="2000" i="1" dirty="0">
                <a:latin typeface="Times New Roman" pitchFamily="18" charset="0"/>
                <a:cs typeface="Times New Roman" pitchFamily="18" charset="0"/>
              </a:rPr>
              <a:t>- Познакомить детей с жизнью людей в это время.</a:t>
            </a:r>
            <a:br>
              <a:rPr lang="ru-RU" sz="2000" i="1" dirty="0">
                <a:latin typeface="Times New Roman" pitchFamily="18" charset="0"/>
                <a:cs typeface="Times New Roman" pitchFamily="18" charset="0"/>
              </a:rPr>
            </a:br>
            <a:r>
              <a:rPr lang="ru-RU" sz="2000" i="1" dirty="0">
                <a:latin typeface="Times New Roman" pitchFamily="18" charset="0"/>
                <a:cs typeface="Times New Roman" pitchFamily="18" charset="0"/>
              </a:rPr>
              <a:t>- Развивать способность чувствовать, сопереживать, умение слушать окружающих, воспитывать чувство патриотизма.</a:t>
            </a:r>
            <a:br>
              <a:rPr lang="ru-RU" sz="2000" i="1" dirty="0">
                <a:latin typeface="Times New Roman" pitchFamily="18" charset="0"/>
                <a:cs typeface="Times New Roman" pitchFamily="18" charset="0"/>
              </a:rPr>
            </a:br>
            <a:r>
              <a:rPr lang="ru-RU" sz="2000" i="1" dirty="0">
                <a:latin typeface="Times New Roman" pitchFamily="18" charset="0"/>
                <a:cs typeface="Times New Roman" pitchFamily="18" charset="0"/>
              </a:rPr>
              <a:t>- Рассказать детям о жизни взрослых и детей в тяжелые военные годы.</a:t>
            </a:r>
            <a:br>
              <a:rPr lang="ru-RU" sz="2000" i="1" dirty="0">
                <a:latin typeface="Times New Roman" pitchFamily="18" charset="0"/>
                <a:cs typeface="Times New Roman" pitchFamily="18" charset="0"/>
              </a:rPr>
            </a:br>
            <a:r>
              <a:rPr lang="ru-RU" sz="2000" i="1" dirty="0">
                <a:latin typeface="Times New Roman" pitchFamily="18" charset="0"/>
                <a:cs typeface="Times New Roman" pitchFamily="18" charset="0"/>
              </a:rPr>
              <a:t>- Воспитывать уважительные отношения к исторической памяти своего народа, к ветеранам войны.</a:t>
            </a:r>
            <a:br>
              <a:rPr lang="ru-RU" sz="2000" i="1" dirty="0">
                <a:latin typeface="Times New Roman" pitchFamily="18" charset="0"/>
                <a:cs typeface="Times New Roman" pitchFamily="18" charset="0"/>
              </a:rPr>
            </a:br>
            <a:r>
              <a:rPr lang="ru-RU" sz="2000" i="1" dirty="0">
                <a:latin typeface="Times New Roman" pitchFamily="18" charset="0"/>
                <a:cs typeface="Times New Roman" pitchFamily="18" charset="0"/>
              </a:rPr>
              <a:t>- Расширять и закреплять понятия «блокада», «прорыв блокады», «кольцо блокады».</a:t>
            </a:r>
            <a:br>
              <a:rPr lang="ru-RU" sz="2000" i="1" dirty="0">
                <a:latin typeface="Times New Roman" pitchFamily="18" charset="0"/>
                <a:cs typeface="Times New Roman" pitchFamily="18" charset="0"/>
              </a:rPr>
            </a:br>
            <a:r>
              <a:rPr lang="ru-RU" sz="2000" i="1" dirty="0">
                <a:latin typeface="Times New Roman" pitchFamily="18" charset="0"/>
                <a:cs typeface="Times New Roman" pitchFamily="18" charset="0"/>
              </a:rPr>
              <a:t>- Развивать интонационную выразительность речи при чтении стихов.</a:t>
            </a:r>
          </a:p>
          <a:p>
            <a:r>
              <a:rPr lang="ru-RU" sz="2000" b="1" i="1" dirty="0">
                <a:latin typeface="Times New Roman" pitchFamily="18" charset="0"/>
                <a:cs typeface="Times New Roman" pitchFamily="18" charset="0"/>
              </a:rPr>
              <a:t>Предварительная работа:</a:t>
            </a:r>
            <a:r>
              <a:rPr lang="ru-RU" sz="2000" i="1" dirty="0">
                <a:latin typeface="Times New Roman" pitchFamily="18" charset="0"/>
                <a:cs typeface="Times New Roman" pitchFamily="18" charset="0"/>
              </a:rPr>
              <a:t/>
            </a:r>
            <a:br>
              <a:rPr lang="ru-RU" sz="2000" i="1" dirty="0">
                <a:latin typeface="Times New Roman" pitchFamily="18" charset="0"/>
                <a:cs typeface="Times New Roman" pitchFamily="18" charset="0"/>
              </a:rPr>
            </a:br>
            <a:r>
              <a:rPr lang="ru-RU" sz="2000" i="1" dirty="0">
                <a:latin typeface="Times New Roman" pitchFamily="18" charset="0"/>
                <a:cs typeface="Times New Roman" pitchFamily="18" charset="0"/>
              </a:rPr>
              <a:t>1. Рассматривание иллюстраций блокадного Ленинграда;</a:t>
            </a:r>
            <a:br>
              <a:rPr lang="ru-RU" sz="2000" i="1" dirty="0">
                <a:latin typeface="Times New Roman" pitchFamily="18" charset="0"/>
                <a:cs typeface="Times New Roman" pitchFamily="18" charset="0"/>
              </a:rPr>
            </a:br>
            <a:r>
              <a:rPr lang="ru-RU" sz="2000" i="1" dirty="0">
                <a:latin typeface="Times New Roman" pitchFamily="18" charset="0"/>
                <a:cs typeface="Times New Roman" pitchFamily="18" charset="0"/>
              </a:rPr>
              <a:t>2. Заучивание стихов о Блокаде;</a:t>
            </a:r>
            <a:br>
              <a:rPr lang="ru-RU" sz="2000" i="1" dirty="0">
                <a:latin typeface="Times New Roman" pitchFamily="18" charset="0"/>
                <a:cs typeface="Times New Roman" pitchFamily="18" charset="0"/>
              </a:rPr>
            </a:br>
            <a:r>
              <a:rPr lang="ru-RU" sz="2000" i="1" dirty="0">
                <a:latin typeface="Times New Roman" pitchFamily="18" charset="0"/>
                <a:cs typeface="Times New Roman" pitchFamily="18" charset="0"/>
              </a:rPr>
              <a:t>3. Беседы с детьми;</a:t>
            </a:r>
            <a:br>
              <a:rPr lang="ru-RU" sz="2000" i="1" dirty="0">
                <a:latin typeface="Times New Roman" pitchFamily="18" charset="0"/>
                <a:cs typeface="Times New Roman" pitchFamily="18" charset="0"/>
              </a:rPr>
            </a:br>
            <a:r>
              <a:rPr lang="ru-RU" sz="2000" i="1" dirty="0">
                <a:latin typeface="Times New Roman" pitchFamily="18" charset="0"/>
                <a:cs typeface="Times New Roman" pitchFamily="18" charset="0"/>
              </a:rPr>
              <a:t>4. Слушание военных песен.</a:t>
            </a:r>
            <a:br>
              <a:rPr lang="ru-RU" sz="2000" i="1" dirty="0">
                <a:latin typeface="Times New Roman" pitchFamily="18" charset="0"/>
                <a:cs typeface="Times New Roman" pitchFamily="18" charset="0"/>
              </a:rPr>
            </a:br>
            <a:r>
              <a:rPr lang="ru-RU" sz="2000" i="1" dirty="0">
                <a:latin typeface="Times New Roman" pitchFamily="18" charset="0"/>
                <a:cs typeface="Times New Roman" pitchFamily="18" charset="0"/>
              </a:rPr>
              <a:t>5. Чтение художественной литературы по теме.</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62890"/>
            <a:ext cx="10721340" cy="7383780"/>
          </a:xfrm>
          <a:prstGeom prst="rect">
            <a:avLst/>
          </a:prstGeom>
          <a:noFill/>
          <a:ln>
            <a:noFill/>
          </a:ln>
        </p:spPr>
      </p:pic>
      <p:pic>
        <p:nvPicPr>
          <p:cNvPr id="3074" name="Picture 2" descr="G:\книга памяти сад\Блокада Ленинграда\Screenshot_20200414-083837_Instagr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0096" y="3820567"/>
            <a:ext cx="4139952" cy="286126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книга памяти сад\Блокада Ленинграда\Screenshot_20200414-083853_Instagr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89" y="3852452"/>
            <a:ext cx="4525397" cy="29153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книга памяти сад\Блокада Ленинграда\Screenshot_20200414-083910_Instagra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4650" y="476672"/>
            <a:ext cx="4649597" cy="29842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498" y="-262890"/>
            <a:ext cx="10721340" cy="7383780"/>
          </a:xfrm>
          <a:prstGeom prst="rect">
            <a:avLst/>
          </a:prstGeom>
          <a:noFill/>
          <a:ln>
            <a:noFill/>
          </a:ln>
        </p:spPr>
      </p:pic>
      <p:sp>
        <p:nvSpPr>
          <p:cNvPr id="6" name="Rectangle 2"/>
          <p:cNvSpPr>
            <a:spLocks noChangeArrowheads="1"/>
          </p:cNvSpPr>
          <p:nvPr/>
        </p:nvSpPr>
        <p:spPr bwMode="auto">
          <a:xfrm rot="10800000" flipV="1">
            <a:off x="-324544" y="-1815903"/>
            <a:ext cx="10009112" cy="892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a:solidFill>
                <a:srgbClr val="00000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Блокада Ленинграда: история 900 дней осады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Блокада города Ленинграда (ныне Санкт‑Петербург) во время Великой Отечественной войны проводилась немецкими войсками с 8 сентября 1941 года по 27 января 1944 года.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Наступление фашистских войск на Ленинград, захвату которого германское командование придавало важное стратегическое и политическое значение, началось 10 июля 1941 года. В августе тяжелые бои шли уже на подступах к городу. 30 августа немецкие войска перерезали железные дороги, связывавшие Ленинград со страной. 8 сентября 1941 года немецко‑фашистские войска овладели Шлиссельбургом и отрезали Ленинград от всей страны с суши. Началась почти 900‑дневная блокада города, сообщение с которым поддерживалось только по Ладожскому озеру и по воздуху.</a:t>
            </a:r>
            <a:endParaRPr kumimoji="0" lang="ru-RU" sz="16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Всего за период блокады по городу было выпущено около 150 тысяч снарядов и сброшено свыше 107 тысяч зажигательных и фугасных бомб. Многие погибли во время обстрелов и бомбежек, множество зданий было разрушено.</a:t>
            </a:r>
            <a:endParaRPr kumimoji="0" lang="ru-RU" sz="16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блокированном городе оказалось более двух с половиной миллионов жителей, в том числе 400 тысяч детей. Продовольственных запасов было мало, пришлось использовать пищевые суррогаты. С начала введения карточной системы нормы выдачи продовольствия населению Ленинграда неоднократно сокращались. В ноябре‑декабре 1941 года рабочий мог получить лишь 250 граммов хлеба в день, а служащие, дети и старики ‑ всего 125 граммов. Когда 25 декабря 1941 года впервые была сделана прибавка хлебного пайка ‑ рабочим ‑ на 100 граммов, остальным ‑ на 75, истощенные, изможденные люди вышли на улицы, чтобы поделиться своей радостью. Это незначительное увеличение нормы выдачи хлеба давало пусть слабую, но надежду умирающим от голода людям.</a:t>
            </a:r>
            <a:endParaRPr kumimoji="0" lang="ru-RU" sz="16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Осень‑зима 1941‑1942 годов ‑ самое страшное время блокады. Ранняя зима принесла с собой холод ‑ отопления, горячей воды не было, и ленинградцы стали жечь мебель, книги, разбирали на дрова деревянные постройки. Транспорт стоял. От дистрофии и холода люди умирали тысячами. Но ленинградцы продолжали трудиться ‑ работали административные учреждения, типографии, поликлиники, детские сады, театры, публичная библиотека, продолжали работу ученые. Работали 13‑14‑летние подростки, заменившие ушедших на фронт отцов.</a:t>
            </a:r>
            <a:endParaRPr kumimoji="0" lang="ru-RU" sz="16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0" y="22669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G:\Рисунок1 — копия.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51439"/>
            <a:ext cx="10721340" cy="7383780"/>
          </a:xfrm>
          <a:prstGeom prst="rect">
            <a:avLst/>
          </a:prstGeom>
          <a:noFill/>
          <a:ln>
            <a:noFill/>
          </a:ln>
        </p:spPr>
      </p:pic>
      <p:sp>
        <p:nvSpPr>
          <p:cNvPr id="5" name="Прямоугольник 4"/>
          <p:cNvSpPr/>
          <p:nvPr/>
        </p:nvSpPr>
        <p:spPr>
          <a:xfrm>
            <a:off x="0" y="260649"/>
            <a:ext cx="9396536" cy="6247864"/>
          </a:xfrm>
          <a:prstGeom prst="rect">
            <a:avLst/>
          </a:prstGeom>
        </p:spPr>
        <p:txBody>
          <a:bodyPr wrap="square">
            <a:spAutoFit/>
          </a:bodyPr>
          <a:lstStyle/>
          <a:p>
            <a:endParaRPr lang="ru-RU" sz="2000" dirty="0" smtClean="0"/>
          </a:p>
          <a:p>
            <a:r>
              <a:rPr lang="ru-RU" sz="2000" i="1" dirty="0" smtClean="0"/>
              <a:t>Борьба </a:t>
            </a:r>
            <a:r>
              <a:rPr lang="ru-RU" sz="2000" i="1" dirty="0"/>
              <a:t>за Ленинград носила ожесточенный характер. Был разработан план, предусматривавший мероприятия по укреплению обороны Ленинграда, в том числе противовоздушной и противоартиллерийской. В тяжелых условиях блокады трудящиеся города давали фронту вооружение, снаряжение, обмундирование, боеприпасы</a:t>
            </a:r>
            <a:r>
              <a:rPr lang="ru-RU" sz="2000" i="1" dirty="0" smtClean="0"/>
              <a:t>. Осенью </a:t>
            </a:r>
            <a:r>
              <a:rPr lang="ru-RU" sz="2000" i="1" dirty="0"/>
              <a:t>на Ладожском озере из‑за штормов движение судов было осложнено, но буксиры с баржами пробивались в обход ледяных полей до декабря 1941 года, некоторое количество продовольствия доставлялось самолетами. Твердый лед на Ладоге долго не устанавливался, нормы выдачи хлеба были вновь сокращены.</a:t>
            </a:r>
          </a:p>
          <a:p>
            <a:r>
              <a:rPr lang="ru-RU" sz="2000" i="1" dirty="0"/>
              <a:t>22 ноября началось движение автомашин по ледовой дороге. Эта транспортная магистраль </a:t>
            </a:r>
            <a:r>
              <a:rPr lang="ru-RU" sz="2000" b="1" i="1" dirty="0">
                <a:hlinkClick r:id="rId3"/>
              </a:rPr>
              <a:t>получила название "Дорога жизни"</a:t>
            </a:r>
            <a:r>
              <a:rPr lang="ru-RU" sz="2000" b="1" i="1" dirty="0"/>
              <a:t>.</a:t>
            </a:r>
            <a:r>
              <a:rPr lang="ru-RU" sz="2000" i="1" dirty="0"/>
              <a:t> В январе 1942 года движение по зимней дороге уже было постоянным. Немцы бомбили и обстреливали дорогу, но им не удалось остановить движение.</a:t>
            </a:r>
          </a:p>
          <a:p>
            <a:r>
              <a:rPr lang="ru-RU" sz="2000" i="1" dirty="0"/>
              <a:t>Зимой началась эвакуация населения. Первыми вывозили женщин, детей, больных, стариков. Всего эвакуировали около миллиона человек. Весной 1942 года, когда стало немного легче, ленинградцы начали очищать, убирать город. Нормы выдачи хлеба увеличились. Летом 1942 года по дну Ладожского озера был проложен трубопровод для снабжения Ленинграда горючим, осенью — энергетический кабель.</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1980</Words>
  <Application>Microsoft Office PowerPoint</Application>
  <PresentationFormat>Экран (4:3)</PresentationFormat>
  <Paragraphs>194</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Детский сад</dc:creator>
  <cp:lastModifiedBy>User</cp:lastModifiedBy>
  <cp:revision>58</cp:revision>
  <dcterms:created xsi:type="dcterms:W3CDTF">2020-03-23T10:38:16Z</dcterms:created>
  <dcterms:modified xsi:type="dcterms:W3CDTF">2020-04-22T10:38:18Z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2861041</vt:lpwstr>
  </property>
  <property fmtid="{D5CDD505-2E9C-101B-9397-08002B2CF9AE}" name="NXPowerLiteSettings" pid="3">
    <vt:lpwstr>C7000400038000</vt:lpwstr>
  </property>
  <property fmtid="{D5CDD505-2E9C-101B-9397-08002B2CF9AE}" name="NXPowerLiteVersion" pid="4">
    <vt:lpwstr>S9.0.1</vt:lpwstr>
  </property>
</Properties>
</file>