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57" r:id="rId5"/>
    <p:sldId id="273" r:id="rId6"/>
    <p:sldId id="271" r:id="rId7"/>
    <p:sldId id="274" r:id="rId8"/>
    <p:sldId id="275" r:id="rId9"/>
    <p:sldId id="272" r:id="rId10"/>
    <p:sldId id="263" r:id="rId11"/>
    <p:sldId id="276" r:id="rId12"/>
    <p:sldId id="277" r:id="rId13"/>
    <p:sldId id="278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9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55240" y="2564904"/>
            <a:ext cx="80212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dirty="0">
                <a:solidFill>
                  <a:srgbClr val="FF0000"/>
                </a:solidFill>
                <a:latin typeface="Georgia" panose="02040502050405020303" pitchFamily="18" charset="0"/>
              </a:rPr>
              <a:t>Краткая презентация Адаптированной образовательной программы дошкольного образования</a:t>
            </a:r>
            <a:endParaRPr lang="ru-RU" alt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Georgia" panose="02040502050405020303" pitchFamily="18" charset="0"/>
              </a:rPr>
              <a:t>Муниципальное бюджетное дошкольное образовательное учреждение детский сад №25</a:t>
            </a:r>
          </a:p>
          <a:p>
            <a:pPr algn="ctr" eaLnBrk="1" hangingPunct="1"/>
            <a:r>
              <a:rPr lang="ru-RU" altLang="ru-RU" dirty="0">
                <a:latin typeface="Georgia" panose="02040502050405020303" pitchFamily="18" charset="0"/>
              </a:rPr>
              <a:t>города Ставрополя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763688" y="548680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9F5A1-C6C0-DC66-460A-32914FD3A1C7}"/>
              </a:ext>
            </a:extLst>
          </p:cNvPr>
          <p:cNvSpPr txBox="1"/>
          <p:nvPr/>
        </p:nvSpPr>
        <p:spPr>
          <a:xfrm>
            <a:off x="755576" y="1412776"/>
            <a:ext cx="78488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6040" indent="448945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одержит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материально-технического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распорядок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традиционных событий, праздников, мероприятий; </a:t>
            </a:r>
          </a:p>
          <a:p>
            <a:pPr marL="64770" marR="66040" indent="44894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организации предметно-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пространственной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4770" marR="66040" indent="44894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коллектива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семьями</a:t>
            </a:r>
            <a:r>
              <a:rPr lang="ru-RU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9754E1-89B4-E826-D353-EEF108CD8F21}"/>
              </a:ext>
            </a:extLst>
          </p:cNvPr>
          <p:cNvSpPr txBox="1"/>
          <p:nvPr/>
        </p:nvSpPr>
        <p:spPr>
          <a:xfrm>
            <a:off x="827584" y="476672"/>
            <a:ext cx="78488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старшими дошкольниками с ТНР включает образовательную деятельность по пяти образовательным областям, коррекцию речевых нарушений, профилактику возможных затруднений при овладении чтением, письмом, счетом, развитие коммуникативных навыков в аспекте подготовки к школьному обучению.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E9641-37AB-AA5B-1911-2149D12CD4E7}"/>
              </a:ext>
            </a:extLst>
          </p:cNvPr>
          <p:cNvSpPr txBox="1"/>
          <p:nvPr/>
        </p:nvSpPr>
        <p:spPr>
          <a:xfrm>
            <a:off x="1187624" y="2420888"/>
            <a:ext cx="6399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Образовательные области: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EE50DCF-F416-89DB-187A-F8673B98C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55531"/>
              </p:ext>
            </p:extLst>
          </p:nvPr>
        </p:nvGraphicFramePr>
        <p:xfrm>
          <a:off x="795941" y="327627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– коммуникативное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8F8CDAC-31BA-B885-E688-833286718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46808"/>
              </p:ext>
            </p:extLst>
          </p:nvPr>
        </p:nvGraphicFramePr>
        <p:xfrm>
          <a:off x="2083160" y="487443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- эстетическое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id="{63D24CC9-2BA1-E567-4A00-860C2EE99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212921"/>
              </p:ext>
            </p:extLst>
          </p:nvPr>
        </p:nvGraphicFramePr>
        <p:xfrm>
          <a:off x="6435080" y="327627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9" name="Таблица 6">
            <a:extLst>
              <a:ext uri="{FF2B5EF4-FFF2-40B4-BE49-F238E27FC236}">
                <a16:creationId xmlns:a16="http://schemas.microsoft.com/office/drawing/2014/main" id="{4F8FE998-C0ED-9082-B071-1310C7B19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60048"/>
              </p:ext>
            </p:extLst>
          </p:nvPr>
        </p:nvGraphicFramePr>
        <p:xfrm>
          <a:off x="3491880" y="327627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29FE3BA6-A914-5FF3-D1CC-7311C790C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29602"/>
              </p:ext>
            </p:extLst>
          </p:nvPr>
        </p:nvGraphicFramePr>
        <p:xfrm>
          <a:off x="4932040" y="4869160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5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945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3FFF34-3F47-F0DD-0C67-40B02055B6FD}"/>
              </a:ext>
            </a:extLst>
          </p:cNvPr>
          <p:cNvSpPr txBox="1"/>
          <p:nvPr/>
        </p:nvSpPr>
        <p:spPr>
          <a:xfrm>
            <a:off x="683568" y="1556792"/>
            <a:ext cx="81369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раскрывает задачи и направления воспитательной работы, предусматривает приобщение детей к традиционным ценностям российского общества –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D37ACF-7DDB-A2D2-23A8-A12008F0AB03}"/>
              </a:ext>
            </a:extLst>
          </p:cNvPr>
          <p:cNvSpPr txBox="1"/>
          <p:nvPr/>
        </p:nvSpPr>
        <p:spPr>
          <a:xfrm>
            <a:off x="899592" y="332656"/>
            <a:ext cx="75608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Рабочая программа воспитания:</a:t>
            </a:r>
          </a:p>
        </p:txBody>
      </p:sp>
    </p:spTree>
    <p:extLst>
      <p:ext uri="{BB962C8B-B14F-4D97-AF65-F5344CB8AC3E}">
        <p14:creationId xmlns:p14="http://schemas.microsoft.com/office/powerpoint/2010/main" val="253771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04469F-8D3C-D187-D4B5-6E7A259CD06D}"/>
              </a:ext>
            </a:extLst>
          </p:cNvPr>
          <p:cNvSpPr txBox="1"/>
          <p:nvPr/>
        </p:nvSpPr>
        <p:spPr>
          <a:xfrm>
            <a:off x="539552" y="2136339"/>
            <a:ext cx="81369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психолого-педагогические условия, обеспечивающие развитие ребенка с ТНР;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особенности организации развивающей предметно - пространственной                                образовательной среды;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материально-техническое обеспечение Программы;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финансовые и кадровые условия;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режим дня и календарный план воспитательной работы.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632A58-944C-42BD-C2ED-1366388A8006}"/>
              </a:ext>
            </a:extLst>
          </p:cNvPr>
          <p:cNvSpPr txBox="1"/>
          <p:nvPr/>
        </p:nvSpPr>
        <p:spPr>
          <a:xfrm>
            <a:off x="539552" y="692696"/>
            <a:ext cx="77048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 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 программы воспитания:</a:t>
            </a:r>
          </a:p>
        </p:txBody>
      </p:sp>
    </p:spTree>
    <p:extLst>
      <p:ext uri="{BB962C8B-B14F-4D97-AF65-F5344CB8AC3E}">
        <p14:creationId xmlns:p14="http://schemas.microsoft.com/office/powerpoint/2010/main" val="176961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(АОП) разработана в соответствии с Федеральным государственным образовательным стандартом дошкольного образования (ФГОС ДО), с учетом федеральной образовательной программы дошкольного образования ( ФОП), федеральной адаптированной образовательной программы дошкольного образования ( ФАОП)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FC4D35-2EC0-4194-7953-E00D9EB77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3886547"/>
            <a:ext cx="40195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9572" y="260648"/>
            <a:ext cx="7704856" cy="40183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Основные нормативные документы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3AE24-E7FD-B930-0F13-5AB6AAE662B3}"/>
              </a:ext>
            </a:extLst>
          </p:cNvPr>
          <p:cNvSpPr txBox="1"/>
          <p:nvPr/>
        </p:nvSpPr>
        <p:spPr>
          <a:xfrm>
            <a:off x="179512" y="764704"/>
            <a:ext cx="885698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-ФЗ РФ «Об образовании в Российской Федерации» от 29 декабря 2012 года № 273-ФЗ.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-ФЗ РФ от 24.09.2022 г. № 371 «О внесении изменений в ФЗ «Об образовании в РФ» и статью 1 ФЗ «Об обязательных требованиях в РФ»;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государственный образовательный стандарт дошкольного образования , утвержденный приказом Министерства образования и науки Российской Федерации от 17 октября 2013 № 1155 (зарегистрирован Министерством юстиции РФ 14 ноября 2013 г.., регистрационный № 30384), с изменением внесенным приказом Министерства просвещения РФ от 08 ноября 2022 г. № 955(Зарегистрирован в Минюсте РФ 06.02.2023 г.№ 72264).;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-Постановление Главного государственного санитарного врача РФ от 28 сентября 2020 г. № 28 «Об утверждении СанПиН 2.4.1.3648-20» Санитарно-эпидемиологические требования к организациям воспитания и обучения , отдыха и оздоровления детей и молодежи» 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Министерства просвещения Российской Федерации от 25 ноября 2022 № 1028 «Об утверждении федеральной образовательной программы дошкольного образования»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-Приказ Министерства просвещения Российской Федерации от 24 ноября 2022 №1022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</p:txBody>
      </p:sp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323528" y="692696"/>
            <a:ext cx="8569647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предназначена для детей с ограниченными возможностями здоровья (ОВЗ) с тяжелым нарушением речи* (ТНР) в возрасте от 5 лет до 7 (8) лет с учетом их возрастных и индивидуальных особенностей.</a:t>
            </a:r>
          </a:p>
          <a:p>
            <a:pPr algn="ctr" eaLnBrk="1" hangingPunct="1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*ТНР - это стойкие специфические отклонения в формировании компонентов речевой системы (лексического и грамматического строя речи, фонематических процессов, звукопроизношения, просодической организации звукового потока), отмечающихся у детей при сохранном слухе и нормальном интеллекте</a:t>
            </a: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F6A1AC-349F-0FFC-839D-E817BE48E103}"/>
              </a:ext>
            </a:extLst>
          </p:cNvPr>
          <p:cNvSpPr txBox="1"/>
          <p:nvPr/>
        </p:nvSpPr>
        <p:spPr>
          <a:xfrm>
            <a:off x="251520" y="58847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513715" algn="ctr">
              <a:spcAft>
                <a:spcPts val="0"/>
              </a:spcAft>
              <a:tabLst>
                <a:tab pos="647065" algn="l"/>
              </a:tabLst>
            </a:pPr>
            <a:r>
              <a:rPr lang="ru-RU" sz="28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Структура АОП</a:t>
            </a:r>
            <a:endParaRPr lang="ru-RU" sz="2800" dirty="0">
              <a:solidFill>
                <a:srgbClr val="FF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EFA4D8B9-7CE5-A3F0-DBDB-63C364C6B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52546"/>
              </p:ext>
            </p:extLst>
          </p:nvPr>
        </p:nvGraphicFramePr>
        <p:xfrm>
          <a:off x="395536" y="1397000"/>
          <a:ext cx="8136904" cy="325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280770364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464245994"/>
                    </a:ext>
                  </a:extLst>
                </a:gridCol>
              </a:tblGrid>
              <a:tr h="3256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Обязательная часть включает в себя: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целевой раздел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содержательный раздел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организационный раздел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рабочую программу воспитания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Часть, формируемая участниками образовательных отношений, представлена парциальными программами: программа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Комплексная </a:t>
                      </a:r>
                      <a:r>
                        <a:rPr lang="ru-RU" sz="1800" b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Calibri" panose="020F0502020204030204" pitchFamily="34" charset="0"/>
                        </a:rPr>
                        <a:t> образовательная программа дошкольного образования для детей с тяжелыми нарушениями речи (общим недоразвитием речи) Н.В. Нищевой».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62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35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7A141-ABFD-F989-CDF4-A47DFFA0C8A3}"/>
              </a:ext>
            </a:extLst>
          </p:cNvPr>
          <p:cNvSpPr txBox="1"/>
          <p:nvPr/>
        </p:nvSpPr>
        <p:spPr>
          <a:xfrm>
            <a:off x="791580" y="1844824"/>
            <a:ext cx="79208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448945" algn="just">
              <a:spcBef>
                <a:spcPts val="5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 программы представлены цель, задачи, специфические принципы и подходы к формированию программы, а также планируемые результаты и развивающее оценивание образовательной деятельности.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68FA9C-3638-7A5F-86BF-8B5119522CC9}"/>
              </a:ext>
            </a:extLst>
          </p:cNvPr>
          <p:cNvSpPr txBox="1"/>
          <p:nvPr/>
        </p:nvSpPr>
        <p:spPr>
          <a:xfrm>
            <a:off x="251520" y="1582341"/>
            <a:ext cx="87849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здоровья. Программой предусматривается разностороннее развитие детей, коррекция недостатков в их речевом развитии, а также профилактика вторичных нарушений, развитие личности, мотивации и способностей детей в различных видах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832474-A55F-3A6E-FDC5-21B49E899773}"/>
              </a:ext>
            </a:extLst>
          </p:cNvPr>
          <p:cNvSpPr txBox="1"/>
          <p:nvPr/>
        </p:nvSpPr>
        <p:spPr>
          <a:xfrm>
            <a:off x="2699792" y="69269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Цель </a:t>
            </a: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программы: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6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252A51-589A-5898-CAB1-60E43D575587}"/>
              </a:ext>
            </a:extLst>
          </p:cNvPr>
          <p:cNvSpPr txBox="1"/>
          <p:nvPr/>
        </p:nvSpPr>
        <p:spPr>
          <a:xfrm>
            <a:off x="179512" y="671691"/>
            <a:ext cx="8784976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ТНР;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-охрана и укрепление физического и психического здоровья обучающихся с ТНР, в том числе их эмоционального благополучия;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 -объединение обучения и воспитания в целостный образовательный процесс на основе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духовнонравственных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ТНР;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-обеспечение преемственности целей, задач и содержания дошкольного и начального общего образования.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92F065-82EC-419B-C1C8-9F2BAD4745F4}"/>
              </a:ext>
            </a:extLst>
          </p:cNvPr>
          <p:cNvSpPr txBox="1"/>
          <p:nvPr/>
        </p:nvSpPr>
        <p:spPr>
          <a:xfrm>
            <a:off x="2843808" y="148471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Задачи 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176320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CCD49-1654-5844-ACBE-EE400213A17F}"/>
              </a:ext>
            </a:extLst>
          </p:cNvPr>
          <p:cNvSpPr txBox="1"/>
          <p:nvPr/>
        </p:nvSpPr>
        <p:spPr>
          <a:xfrm>
            <a:off x="349549" y="1772816"/>
            <a:ext cx="87129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70485" indent="44894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•описание образовательной деятельности обучающихся с ТНР; </a:t>
            </a:r>
          </a:p>
          <a:p>
            <a:pPr marL="64770" marR="70485" indent="44894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•вариативные формы, способы, методы и средства реализации программы; </a:t>
            </a:r>
          </a:p>
          <a:p>
            <a:pPr marL="64770" marR="70485" indent="44894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взаимодействие педагогических работников с детьми и родителями (законными представителями); </a:t>
            </a:r>
          </a:p>
          <a:p>
            <a:pPr marL="64770" marR="70485" indent="44894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•программу коррекционно-развивающей работы с детьми с ТНР; </a:t>
            </a:r>
          </a:p>
          <a:p>
            <a:pPr marL="64770" marR="70485" indent="44894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•особенности организации диагностики и мониторинга; способы и направления поддержки детской инициативы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294</TotalTime>
  <Words>988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Детский сад</cp:lastModifiedBy>
  <cp:revision>41</cp:revision>
  <dcterms:created xsi:type="dcterms:W3CDTF">2023-02-22T14:53:18Z</dcterms:created>
  <dcterms:modified xsi:type="dcterms:W3CDTF">2023-09-10T08:16:06Z</dcterms:modified>
</cp:coreProperties>
</file>